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09" r:id="rId2"/>
  </p:sldMasterIdLst>
  <p:notesMasterIdLst>
    <p:notesMasterId r:id="rId39"/>
  </p:notesMasterIdLst>
  <p:sldIdLst>
    <p:sldId id="303" r:id="rId3"/>
    <p:sldId id="288" r:id="rId4"/>
    <p:sldId id="290" r:id="rId5"/>
    <p:sldId id="291" r:id="rId6"/>
    <p:sldId id="278" r:id="rId7"/>
    <p:sldId id="274" r:id="rId8"/>
    <p:sldId id="262" r:id="rId9"/>
    <p:sldId id="276" r:id="rId10"/>
    <p:sldId id="260" r:id="rId11"/>
    <p:sldId id="261" r:id="rId12"/>
    <p:sldId id="292" r:id="rId13"/>
    <p:sldId id="264" r:id="rId14"/>
    <p:sldId id="265" r:id="rId15"/>
    <p:sldId id="280" r:id="rId16"/>
    <p:sldId id="275" r:id="rId17"/>
    <p:sldId id="293" r:id="rId18"/>
    <p:sldId id="268" r:id="rId19"/>
    <p:sldId id="269" r:id="rId20"/>
    <p:sldId id="281" r:id="rId21"/>
    <p:sldId id="270" r:id="rId22"/>
    <p:sldId id="282" r:id="rId23"/>
    <p:sldId id="283" r:id="rId24"/>
    <p:sldId id="271" r:id="rId25"/>
    <p:sldId id="284" r:id="rId26"/>
    <p:sldId id="294" r:id="rId27"/>
    <p:sldId id="285" r:id="rId28"/>
    <p:sldId id="272" r:id="rId29"/>
    <p:sldId id="286" r:id="rId30"/>
    <p:sldId id="297" r:id="rId31"/>
    <p:sldId id="298" r:id="rId32"/>
    <p:sldId id="299" r:id="rId33"/>
    <p:sldId id="295" r:id="rId34"/>
    <p:sldId id="300" r:id="rId35"/>
    <p:sldId id="301" r:id="rId36"/>
    <p:sldId id="302" r:id="rId37"/>
    <p:sldId id="296"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232" autoAdjust="0"/>
    <p:restoredTop sz="96433" autoAdjust="0"/>
  </p:normalViewPr>
  <p:slideViewPr>
    <p:cSldViewPr snapToGrid="0">
      <p:cViewPr varScale="1">
        <p:scale>
          <a:sx n="113" d="100"/>
          <a:sy n="113" d="100"/>
        </p:scale>
        <p:origin x="1050"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1"/>
            <a:fld id="{8A25E439-1530-48C6-8969-6DA4F34F7868}" type="datetimeFigureOut">
              <a:rPr lang="en-US" smtClean="0"/>
              <a:pPr rtl="1"/>
              <a:t>10/5/2017</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1"/>
            <a:fld id="{90DE82CF-111A-48C3-9B62-44A2FA92CA0D}" type="slidenum">
              <a:rPr lang="en-US" smtClean="0"/>
              <a:pPr/>
              <a:t>‹#›</a:t>
            </a:fld>
            <a:endParaRPr lang="ar-SA"/>
          </a:p>
        </p:txBody>
      </p:sp>
    </p:spTree>
    <p:extLst>
      <p:ext uri="{BB962C8B-B14F-4D97-AF65-F5344CB8AC3E}">
        <p14:creationId xmlns:p14="http://schemas.microsoft.com/office/powerpoint/2010/main" val="1856163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www.gbvresponders.org"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b="1" dirty="0">
                <a:latin typeface="Arial"/>
                <a:cs typeface="Arial"/>
              </a:rPr>
              <a:t>ملاحظة:  هذه شريحة غلاف فقط - فهي ليست جزءاً من الشرائح المرقمة في دليل الميسر.  </a:t>
            </a:r>
          </a:p>
          <a:p>
            <a:pPr rtl="1" eaLnBrk="1" hangingPunct="1">
              <a:spcBef>
                <a:spcPct val="0"/>
              </a:spcBef>
            </a:pPr>
            <a:endParaRPr lang="ar-SA" dirty="0"/>
          </a:p>
        </p:txBody>
      </p:sp>
      <p:sp>
        <p:nvSpPr>
          <p:cNvPr id="33796" name="Slide Number Placeholder 3"/>
          <p:cNvSpPr>
            <a:spLocks noGrp="1"/>
          </p:cNvSpPr>
          <p:nvPr>
            <p:ph type="sldNum" sz="quarter" idx="5"/>
          </p:nvPr>
        </p:nvSpPr>
        <p:spPr bwMode="auto">
          <a:noFill/>
          <a:ln>
            <a:miter lim="800000"/>
            <a:headEnd/>
            <a:tailEnd/>
          </a:ln>
        </p:spPr>
        <p:txBody>
          <a:bodyPr/>
          <a:lstStyle/>
          <a:p>
            <a:pPr rtl="1"/>
            <a:fld id="{30426365-481A-43C3-962F-966B4A7F4431}" type="slidenum">
              <a:rPr lang="en-US">
                <a:solidFill>
                  <a:prstClr val="black"/>
                </a:solidFill>
              </a:rPr>
              <a:pPr/>
              <a:t>1</a:t>
            </a:fld>
            <a:endParaRPr lang="ar-SA">
              <a:solidFill>
                <a:prstClr val="black"/>
              </a:solidFill>
            </a:endParaRPr>
          </a:p>
        </p:txBody>
      </p:sp>
    </p:spTree>
    <p:extLst>
      <p:ext uri="{BB962C8B-B14F-4D97-AF65-F5344CB8AC3E}">
        <p14:creationId xmlns:p14="http://schemas.microsoft.com/office/powerpoint/2010/main" val="38775836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في التقييم الأولي، ينبغي أن يركز  العاملين الاجتماعيين على نقطتي تقييم رئيسيتين: 1. تسهيل الإفصاح من الناجي/الناجية و 2. تقييم الاحتياجات المحتملة للناجي/الناجية. سوف نتمعن في كل من نقاط التقييم هذه بمزيد من التفصيل. </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10</a:t>
            </a:fld>
            <a:endParaRPr lang="ar-SA"/>
          </a:p>
        </p:txBody>
      </p:sp>
    </p:spTree>
    <p:extLst>
      <p:ext uri="{BB962C8B-B14F-4D97-AF65-F5344CB8AC3E}">
        <p14:creationId xmlns:p14="http://schemas.microsoft.com/office/powerpoint/2010/main" val="20148194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لقد تحدثنا بالفعل عن بعض هذه الأمور عندما ناقشنا مهارات الاتصال.  أحد الجوانب الصعبة للتقييم يمكن أن يكون التحدث مع الناجية عن العنف الذي تعرضت له. يعد هذا مراجعة للإستراتيجيات التي يمكن أن تساعد في تسهيل محادثة داعمة وجعل الناجية تشعر براحة أكبر أثناء التقييم. </a:t>
            </a:r>
          </a:p>
          <a:p>
            <a:pPr rtl="1"/>
            <a:endParaRPr lang="ar-SA" baseline="0"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11</a:t>
            </a:fld>
            <a:endParaRPr lang="ar-SA"/>
          </a:p>
        </p:txBody>
      </p:sp>
    </p:spTree>
    <p:extLst>
      <p:ext uri="{BB962C8B-B14F-4D97-AF65-F5344CB8AC3E}">
        <p14:creationId xmlns:p14="http://schemas.microsoft.com/office/powerpoint/2010/main" val="4921382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kern="1200" baseline="0" dirty="0">
                <a:solidFill>
                  <a:schemeClr val="tx1"/>
                </a:solidFill>
                <a:latin typeface="Arial"/>
                <a:cs typeface="Arial"/>
              </a:rPr>
              <a:t>قبل أن تبدأ محادثتك مع الناجي/الناجية حول ما حدث له/لها، قد ترغب في جمع معلومات أساسية عن خلفيته/خلفيتها. قد يساعد ذلك الشخص على الشعور براحة وأمان أكبر، ويوفر لك المزيد من الوقت لبناء علاقة معه.</a:t>
            </a:r>
          </a:p>
          <a:p>
            <a:pPr algn="r" rtl="1"/>
            <a:r>
              <a:rPr lang="ar-SA" sz="1200" kern="1200" baseline="0" dirty="0">
                <a:solidFill>
                  <a:schemeClr val="tx1"/>
                </a:solidFill>
                <a:latin typeface="Arial"/>
                <a:cs typeface="Arial"/>
              </a:rPr>
              <a:t>بدلاً من أن تسأل الشخص العديد من الأسئلة، ابدأ بسؤال مفتوح يحث الشخص للتحدث إليك عن نفسه. يمكنك بعد ذلك طرح أسئلة المتابعة إذا لزم الأمر. تتضمن المعلومات التي من المفيد معرفتها ما يلي:</a:t>
            </a:r>
          </a:p>
          <a:p>
            <a:pPr algn="r" rtl="1">
              <a:buFont typeface="Arial" pitchFamily="34" charset="0"/>
              <a:buChar char="•"/>
            </a:pPr>
            <a:r>
              <a:rPr lang="ar-SA" sz="1200" kern="1200" baseline="0" dirty="0">
                <a:solidFill>
                  <a:schemeClr val="tx1"/>
                </a:solidFill>
                <a:latin typeface="Arial"/>
                <a:cs typeface="Arial"/>
              </a:rPr>
              <a:t>عمر الناجي/الناجية (يمكن أن يكون تقريبياً إذا كان الشخص لا يعرف)</a:t>
            </a:r>
          </a:p>
          <a:p>
            <a:pPr algn="r" rtl="1">
              <a:buFont typeface="Arial" pitchFamily="34" charset="0"/>
              <a:buChar char="•"/>
            </a:pPr>
            <a:r>
              <a:rPr lang="ar-SA" sz="1200" kern="1200" baseline="0" dirty="0">
                <a:solidFill>
                  <a:schemeClr val="tx1"/>
                </a:solidFill>
                <a:latin typeface="Arial"/>
                <a:cs typeface="Arial"/>
              </a:rPr>
              <a:t>الحالة المعيشية الراهنة</a:t>
            </a:r>
          </a:p>
          <a:p>
            <a:pPr algn="r" rtl="1">
              <a:buFont typeface="Arial" pitchFamily="34" charset="0"/>
              <a:buChar char="•"/>
            </a:pPr>
            <a:r>
              <a:rPr lang="ar-SA" sz="1200" kern="1200" baseline="0" dirty="0">
                <a:solidFill>
                  <a:schemeClr val="tx1"/>
                </a:solidFill>
                <a:latin typeface="Arial"/>
                <a:cs typeface="Arial"/>
              </a:rPr>
              <a:t>الوضع العائلي</a:t>
            </a:r>
          </a:p>
          <a:p>
            <a:pPr algn="r" rtl="1">
              <a:buFont typeface="Arial" pitchFamily="34" charset="0"/>
              <a:buChar char="•"/>
            </a:pPr>
            <a:r>
              <a:rPr lang="ar-SA" sz="1200" kern="1200" baseline="0" dirty="0">
                <a:solidFill>
                  <a:schemeClr val="tx1"/>
                </a:solidFill>
                <a:latin typeface="Arial"/>
                <a:cs typeface="Arial"/>
              </a:rPr>
              <a:t>الوظيفة أو الدور في المجتمع.</a:t>
            </a:r>
          </a:p>
          <a:p>
            <a:pPr rtl="1"/>
            <a:endParaRPr lang="ar-SA" sz="1200" kern="1200" baseline="0" dirty="0">
              <a:solidFill>
                <a:schemeClr val="tx1"/>
              </a:solidFill>
              <a:latin typeface="Arial"/>
              <a:ea typeface="Arial"/>
              <a:cs typeface="Arial"/>
            </a:endParaRP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يجب أن تأخذ دائماً التلميحات من الناجي/الناجية. إذا بدا أنهم يتوقون إلى الحديث عما حدث لهم،</a:t>
            </a:r>
          </a:p>
          <a:p>
            <a:pPr algn="r" rtl="1"/>
            <a:r>
              <a:rPr lang="ar-SA" sz="1200" kern="1200" baseline="0" dirty="0">
                <a:solidFill>
                  <a:schemeClr val="tx1"/>
                </a:solidFill>
                <a:latin typeface="Arial"/>
                <a:cs typeface="Arial"/>
              </a:rPr>
              <a:t>فأتح لهم القيام بذلك أولاً ويمكنك العودة إلى جمع المعلومات الأساسية في وقت لاحق في المحادثة الخاصة بك.</a:t>
            </a:r>
            <a:endParaRPr lang="ar-SA" dirty="0"/>
          </a:p>
          <a:p>
            <a:pPr rtl="1"/>
            <a:endParaRPr lang="ar-SA" dirty="0"/>
          </a:p>
          <a:p>
            <a:pPr rtl="1"/>
            <a:endParaRPr lang="ar-SA" dirty="0"/>
          </a:p>
          <a:p>
            <a:pPr algn="r" rtl="1"/>
            <a:r>
              <a:rPr lang="ar-SA" smtClean="0">
                <a:latin typeface="Arial"/>
                <a:cs typeface="Arial"/>
              </a:rPr>
              <a:t>من المهم إشراك الناجية في محادثة بدلاً من طرح العديد من الأسئلة عليها. يمكنك القيام بذلك عن طريق البدء بسؤال مفتوح النهاية يحثها للتحدث إليك عن نفسها. </a:t>
            </a:r>
          </a:p>
          <a:p>
            <a:pPr rtl="1"/>
            <a:endParaRPr lang="ar-SA" baseline="0"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12</a:t>
            </a:fld>
            <a:endParaRPr lang="ar-SA"/>
          </a:p>
        </p:txBody>
      </p:sp>
    </p:spTree>
    <p:extLst>
      <p:ext uri="{BB962C8B-B14F-4D97-AF65-F5344CB8AC3E}">
        <p14:creationId xmlns:p14="http://schemas.microsoft.com/office/powerpoint/2010/main" val="32331202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مع المضي قدماً، أنت ترغب في فهم ما حدث للناجي/الناجية.  </a:t>
            </a:r>
            <a:r>
              <a:rPr lang="ar-SA" sz="1200" kern="1200" baseline="0" dirty="0">
                <a:solidFill>
                  <a:schemeClr val="tx1"/>
                </a:solidFill>
                <a:latin typeface="Arial"/>
                <a:cs typeface="Arial"/>
              </a:rPr>
              <a:t>المعلومات التالية مهمة بالنسبة لك للفهم</a:t>
            </a:r>
          </a:p>
          <a:p>
            <a:pPr algn="r" rtl="1"/>
            <a:r>
              <a:rPr lang="ar-SA" sz="1200" kern="1200" baseline="0" dirty="0">
                <a:solidFill>
                  <a:schemeClr val="tx1"/>
                </a:solidFill>
                <a:latin typeface="Arial"/>
                <a:cs typeface="Arial"/>
              </a:rPr>
              <a:t>بشأن ما حدث للشخص:</a:t>
            </a:r>
          </a:p>
          <a:p>
            <a:pPr rtl="1"/>
            <a:endParaRPr lang="ar-SA" sz="1200" b="1"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طبيعة العنف أو الاعتداء. </a:t>
            </a:r>
            <a:r>
              <a:rPr lang="ar-SA" sz="1200" kern="1200" baseline="0" dirty="0">
                <a:solidFill>
                  <a:schemeClr val="tx1"/>
                </a:solidFill>
                <a:latin typeface="Arial"/>
                <a:cs typeface="Arial"/>
              </a:rPr>
              <a:t>ما نوع العنف الذي تعرض له الشخص؟ على الرغم من أنك لا تحتاج إلى طرح الكثير من التفاصيل حول ما حدث، هناك بعض الأشياء التي من المهم أن تعرفها لأنها</a:t>
            </a:r>
          </a:p>
          <a:p>
            <a:pPr algn="r" rtl="1"/>
            <a:r>
              <a:rPr lang="ar-SA" sz="1200" kern="1200" baseline="0" dirty="0">
                <a:solidFill>
                  <a:schemeClr val="tx1"/>
                </a:solidFill>
                <a:latin typeface="Arial"/>
                <a:cs typeface="Arial"/>
              </a:rPr>
              <a:t>قد تشير إلى الحاجة إلى الرعاية الطبية المنقذة للحياة. على سبيل المثال، معرفة إذا ما تم استخدام القوة البدنية والأسلحة وما إذا كان هناك أي ألم شديد (خاصة إصابات الرأس) أو النزيف، وإذا ما حدث إيلاج مهبلي/</a:t>
            </a:r>
          </a:p>
          <a:p>
            <a:pPr algn="r" rtl="1"/>
            <a:r>
              <a:rPr lang="ar-SA" sz="1200" kern="1200" baseline="0" dirty="0">
                <a:solidFill>
                  <a:schemeClr val="tx1"/>
                </a:solidFill>
                <a:latin typeface="Arial"/>
                <a:cs typeface="Arial"/>
              </a:rPr>
              <a:t>شرجي.</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من هو المعتدي وإمكانية وصوله إلى الناجي/الناجية. </a:t>
            </a:r>
            <a:r>
              <a:rPr lang="ar-SA" sz="1200" kern="1200" baseline="0" dirty="0">
                <a:solidFill>
                  <a:schemeClr val="tx1"/>
                </a:solidFill>
                <a:latin typeface="Arial"/>
                <a:cs typeface="Arial"/>
              </a:rPr>
              <a:t>جمع المعلومات بشأن</a:t>
            </a:r>
          </a:p>
          <a:p>
            <a:pPr algn="r" rtl="1"/>
            <a:r>
              <a:rPr lang="ar-SA" sz="1200" kern="1200" baseline="0" dirty="0">
                <a:solidFill>
                  <a:schemeClr val="tx1"/>
                </a:solidFill>
                <a:latin typeface="Arial"/>
                <a:cs typeface="Arial"/>
              </a:rPr>
              <a:t>المعتدي يساعد على تقييم مخاطر الناجي/الناجية من وقوع ضرر مستقبلي من قبل المعتدي و/أو أصدقائه وأقاربه. على سبيل المثال، إذا كان الشخص قد تعرض للاغتصاب أو الاعتداء من قبل جار قريب أو أحد أفراد عائلة الناجي/الناجية، فقد لا يتمكن من العودة إلى المنزل. إذا كان الشخص يعاني من عنف الشريك، فإنه سيحتاج إلى التفكير في خيارات السلامة</a:t>
            </a:r>
          </a:p>
          <a:p>
            <a:pPr algn="r" rtl="1"/>
            <a:r>
              <a:rPr lang="ar-SA" sz="1200" kern="1200" baseline="0" dirty="0">
                <a:solidFill>
                  <a:schemeClr val="tx1"/>
                </a:solidFill>
                <a:latin typeface="Arial"/>
                <a:cs typeface="Arial"/>
              </a:rPr>
              <a:t>بحرص. </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وتشمل المجالات الرئيسية للتقييم ما يلي:</a:t>
            </a:r>
          </a:p>
          <a:p>
            <a:pPr algn="r" rtl="1">
              <a:buFont typeface="Arial" pitchFamily="34" charset="0"/>
              <a:buChar char="•"/>
            </a:pPr>
            <a:r>
              <a:rPr lang="ar-SA" sz="1200" kern="1200" baseline="0" dirty="0">
                <a:solidFill>
                  <a:schemeClr val="tx1"/>
                </a:solidFill>
                <a:latin typeface="Arial"/>
                <a:cs typeface="Arial"/>
              </a:rPr>
              <a:t> علاقة المعتدي بالشخص الناجي وأسرته. هل قرابة هذه العلاقة</a:t>
            </a:r>
          </a:p>
          <a:p>
            <a:pPr algn="r" rtl="1">
              <a:buFont typeface="Arial" pitchFamily="34" charset="0"/>
              <a:buNone/>
            </a:pPr>
            <a:r>
              <a:rPr lang="ar-SA" sz="1200" kern="1200" baseline="0" dirty="0">
                <a:solidFill>
                  <a:schemeClr val="tx1"/>
                </a:solidFill>
                <a:latin typeface="Arial"/>
                <a:cs typeface="Arial"/>
              </a:rPr>
              <a:t>لها تأثيرات على السلامة المباشرة أو الآثار النفسية والاجتماعية على المدى الطويل؟</a:t>
            </a:r>
          </a:p>
          <a:p>
            <a:pPr algn="r" rtl="1">
              <a:buFont typeface="Arial" pitchFamily="34" charset="0"/>
              <a:buChar char="•"/>
            </a:pPr>
            <a:r>
              <a:rPr lang="ar-SA" sz="1200" kern="1200" baseline="0" dirty="0">
                <a:solidFill>
                  <a:schemeClr val="tx1"/>
                </a:solidFill>
                <a:latin typeface="Arial"/>
                <a:cs typeface="Arial"/>
              </a:rPr>
              <a:t>أين المعتدي الآن (إذا كان الناجي يعرف).</a:t>
            </a:r>
          </a:p>
          <a:p>
            <a:pPr algn="r" rtl="1">
              <a:buFont typeface="Arial" pitchFamily="34" charset="0"/>
              <a:buChar char="•"/>
            </a:pPr>
            <a:r>
              <a:rPr lang="ar-SA" sz="1200" kern="1200" baseline="0" dirty="0">
                <a:solidFill>
                  <a:schemeClr val="tx1"/>
                </a:solidFill>
                <a:latin typeface="Arial"/>
                <a:cs typeface="Arial"/>
              </a:rPr>
              <a:t>ما إذا كان المعتدي يمكنه الوصول إلى الشخص الناجي بسهولة.</a:t>
            </a:r>
          </a:p>
          <a:p>
            <a:pPr algn="r" rtl="1">
              <a:buFont typeface="Arial" pitchFamily="34" charset="0"/>
              <a:buChar char="•"/>
            </a:pPr>
            <a:r>
              <a:rPr lang="ar-SA" sz="1200" kern="1200" baseline="0" dirty="0">
                <a:solidFill>
                  <a:schemeClr val="tx1"/>
                </a:solidFill>
                <a:latin typeface="Arial"/>
                <a:cs typeface="Arial"/>
              </a:rPr>
              <a:t>مهنة أو دور المعتدي في المجتمع. هل يثير منصب المعتدي ومستوى سلطته مزيداً من</a:t>
            </a:r>
          </a:p>
          <a:p>
            <a:pPr algn="r" rtl="1">
              <a:buFont typeface="Arial" pitchFamily="34" charset="0"/>
              <a:buChar char="•"/>
            </a:pPr>
            <a:r>
              <a:rPr lang="ar-SA" sz="1200" kern="1200" baseline="0" dirty="0">
                <a:solidFill>
                  <a:schemeClr val="tx1"/>
                </a:solidFill>
                <a:latin typeface="Arial"/>
                <a:cs typeface="Arial"/>
              </a:rPr>
              <a:t>المخاوف المتعلقة بالسلامة؟</a:t>
            </a:r>
          </a:p>
          <a:p>
            <a:pPr algn="r" rtl="1">
              <a:buFont typeface="Arial" pitchFamily="34" charset="0"/>
              <a:buChar char="•"/>
            </a:pPr>
            <a:r>
              <a:rPr lang="ar-SA" sz="1200" kern="1200" baseline="0" dirty="0">
                <a:solidFill>
                  <a:schemeClr val="tx1"/>
                </a:solidFill>
                <a:latin typeface="Arial"/>
                <a:cs typeface="Arial"/>
              </a:rPr>
              <a:t>عدد المعتدين.</a:t>
            </a:r>
          </a:p>
          <a:p>
            <a:pPr rtl="1">
              <a:buFont typeface="Arial" pitchFamily="34" charset="0"/>
              <a:buChar char="•"/>
            </a:pPr>
            <a:endParaRPr lang="ar-SA" sz="1200" kern="1200" baseline="0" dirty="0">
              <a:solidFill>
                <a:schemeClr val="tx1"/>
              </a:solidFill>
              <a:latin typeface="Arial"/>
              <a:ea typeface="Arial"/>
              <a:cs typeface="Arial"/>
            </a:endParaRPr>
          </a:p>
          <a:p>
            <a:pPr algn="r" rtl="1">
              <a:buFont typeface="Arial" pitchFamily="34" charset="0"/>
              <a:buNone/>
            </a:pPr>
            <a:r>
              <a:rPr lang="ar-SA" sz="1200" b="1" kern="1200" baseline="0" dirty="0">
                <a:solidFill>
                  <a:schemeClr val="tx1"/>
                </a:solidFill>
                <a:latin typeface="Arial"/>
                <a:cs typeface="Arial"/>
              </a:rPr>
              <a:t>متى وقع الحادث الأخير</a:t>
            </a:r>
            <a:r>
              <a:rPr lang="ar-SA" sz="1200" kern="1200" baseline="0" dirty="0">
                <a:solidFill>
                  <a:schemeClr val="tx1"/>
                </a:solidFill>
                <a:latin typeface="Arial"/>
                <a:cs typeface="Arial"/>
              </a:rPr>
              <a:t>. تُعد معرفة متى وقع الحادث الأخير أمراً ضرورياً لتحليل</a:t>
            </a:r>
          </a:p>
          <a:p>
            <a:pPr algn="r" rtl="1"/>
            <a:r>
              <a:rPr lang="ar-SA" sz="1200" kern="1200" baseline="0" dirty="0">
                <a:solidFill>
                  <a:schemeClr val="tx1"/>
                </a:solidFill>
                <a:latin typeface="Arial"/>
                <a:cs typeface="Arial"/>
              </a:rPr>
              <a:t>مدى الحاجة الملحة لعمل إحالة طبية وإبلاغ الشخص بدقة عن الخيارات الطبية. تتوفر علاجات طبية مختلفة،</a:t>
            </a:r>
          </a:p>
          <a:p>
            <a:pPr algn="r" rtl="1"/>
            <a:r>
              <a:rPr lang="ar-SA" sz="1200" kern="1200" baseline="0" dirty="0">
                <a:solidFill>
                  <a:schemeClr val="tx1"/>
                </a:solidFill>
                <a:latin typeface="Arial"/>
                <a:cs typeface="Arial"/>
              </a:rPr>
              <a:t>اعتماداً على وقت وقوع الحادث الأخير.</a:t>
            </a:r>
          </a:p>
          <a:p>
            <a:pPr rtl="1"/>
            <a:endParaRPr lang="ar-SA" sz="1200" kern="1200" baseline="0" dirty="0">
              <a:solidFill>
                <a:schemeClr val="tx1"/>
              </a:solidFill>
              <a:latin typeface="Arial"/>
              <a:ea typeface="Arial"/>
              <a:cs typeface="Arial"/>
            </a:endParaRPr>
          </a:p>
          <a:p>
            <a:pPr algn="r" rtl="1"/>
            <a:r>
              <a:rPr lang="ar-SA" sz="1200" b="1" kern="1200" baseline="0" dirty="0">
                <a:solidFill>
                  <a:schemeClr val="tx1"/>
                </a:solidFill>
                <a:latin typeface="Arial"/>
                <a:cs typeface="Arial"/>
              </a:rPr>
              <a:t>التكرار</a:t>
            </a:r>
            <a:r>
              <a:rPr lang="ar-SA" sz="1200" kern="1200" baseline="0" dirty="0">
                <a:solidFill>
                  <a:schemeClr val="tx1"/>
                </a:solidFill>
                <a:latin typeface="Arial"/>
                <a:cs typeface="Arial"/>
              </a:rPr>
              <a:t>. إذا كان الشخص لديه تاريخ من الاعتداء المتكرر، فركز التقييم على الحادث الأخير</a:t>
            </a:r>
          </a:p>
          <a:p>
            <a:pPr algn="r" rtl="1"/>
            <a:r>
              <a:rPr lang="ar-SA" sz="1200" kern="1200" baseline="0" dirty="0">
                <a:solidFill>
                  <a:schemeClr val="tx1"/>
                </a:solidFill>
                <a:latin typeface="Arial"/>
                <a:cs typeface="Arial"/>
              </a:rPr>
              <a:t>بحيث يمكنك فهم الاحتياجات الحالية. وهذا لا يعني أن الحادث الأخير هو الأكثر</a:t>
            </a:r>
          </a:p>
          <a:p>
            <a:pPr algn="r" rtl="1"/>
            <a:r>
              <a:rPr lang="ar-SA" sz="1200" kern="1200" baseline="0" dirty="0">
                <a:solidFill>
                  <a:schemeClr val="tx1"/>
                </a:solidFill>
                <a:latin typeface="Arial"/>
                <a:cs typeface="Arial"/>
              </a:rPr>
              <a:t>أهمية ولكن لا ينبغي أن يُطلب من الشخص أن يروي كل حادث من حالات الاعتداء في هذا الوقت.</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13</a:t>
            </a:fld>
            <a:endParaRPr lang="ar-SA"/>
          </a:p>
        </p:txBody>
      </p:sp>
    </p:spTree>
    <p:extLst>
      <p:ext uri="{BB962C8B-B14F-4D97-AF65-F5344CB8AC3E}">
        <p14:creationId xmlns:p14="http://schemas.microsoft.com/office/powerpoint/2010/main" val="7160676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بالإضافة إلى ذلك، سوف تحتاج إلى جمع معلومات عن الحادث الأخير الذي وقع. يساعدك هذا بينما يقوم العامل الاجتماعي بتحليل مدى الحاجة الملحة لإجراء أي إحالات طبية وإبلاغ الناجي/الناجية بدقة عن الخيارات الطبية المتاحة. إذا كان الناجي/الناجية لديه/لديها سوابق من الاعتداءات المتكررة، فسوف تحتاج إلى التركيز على الحادث الأخير لتوجيه فهمك للاحتياجات الفورية للناجي/الناجية؛ وهذا لا يعني أن الحادث الأخير هو الأكثر أهمية. مرة أخرى، من المهم أن نتذكر أن الناجين/الناجية لا يحتاجون إلى إعادة روي كل حادث اعتداء أو كل تفصيل من تفاصيل الاعتداء خلال المقابلة الأولية. نحن نريد مساعدة الناجية في السيطرة على معاودة التعرض للصدمة وتقليل فرص عودتها من خلال إعادة رواية قصتها قبل أن تكون على استعداد للقيام بذلك. </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14</a:t>
            </a:fld>
            <a:endParaRPr lang="ar-SA"/>
          </a:p>
        </p:txBody>
      </p:sp>
    </p:spTree>
    <p:extLst>
      <p:ext uri="{BB962C8B-B14F-4D97-AF65-F5344CB8AC3E}">
        <p14:creationId xmlns:p14="http://schemas.microsoft.com/office/powerpoint/2010/main" val="42512406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دعونا نلقي نظرة على ما تبدو عليه العملية "السيئة" لتسهيل الإفصاح (تشمل عملية فهم من هو الناجي/الناجية وفهم ما حدث). في مجموعات من 4، اختر شخصين للقيام بتدريب تمثيلي وشخصين للمراقبة.</a:t>
            </a:r>
          </a:p>
          <a:p>
            <a:pPr rtl="1"/>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b="1" dirty="0">
                <a:latin typeface="Arial"/>
                <a:cs typeface="Arial"/>
              </a:rPr>
              <a:t>**توزيع النشرة 12.2 تسهيل الإفصاح**</a:t>
            </a:r>
          </a:p>
          <a:p>
            <a:pPr marL="0" marR="0" indent="0" algn="l" defTabSz="914400" rtl="1" eaLnBrk="1" fontAlgn="auto" latinLnBrk="0" hangingPunct="1">
              <a:lnSpc>
                <a:spcPct val="100000"/>
              </a:lnSpc>
              <a:spcBef>
                <a:spcPts val="0"/>
              </a:spcBef>
              <a:spcAft>
                <a:spcPts val="0"/>
              </a:spcAft>
              <a:buClrTx/>
              <a:buSzTx/>
              <a:buFontTx/>
              <a:buNone/>
              <a:tabLst/>
              <a:defRPr/>
            </a:pPr>
            <a:endParaRPr lang="ar-SA" b="1" dirty="0"/>
          </a:p>
          <a:p>
            <a:pPr algn="r" rtl="1"/>
            <a:r>
              <a:rPr lang="ar-SA" smtClean="0">
                <a:latin typeface="Arial"/>
                <a:cs typeface="Arial"/>
              </a:rPr>
              <a:t> سوف أمنح شخصاً واحداً سيناريو للعامل الاجتماعي. شخص آخر يجب أن يلعب دور ناجي/ناجية حسب اختياره. أثناء التدريب التمثيلي، ينبغي لأعضاء فريق المراقبين تدوين الملاحظات - ما الذي لا يقوم به العامل الاجتماعي بشكل جيد؟ ما تأثير ذلك على الناجي/الناجية؟ ما الذي يمكن أن يقوم به العامل الاجتماعي للتحسين؟ ثم تناقشوا كمجموعة. </a:t>
            </a:r>
          </a:p>
          <a:p>
            <a:pPr rtl="1"/>
            <a:endParaRPr lang="ar-SA" baseline="0" dirty="0"/>
          </a:p>
          <a:p>
            <a:pPr algn="r" rtl="1"/>
            <a:r>
              <a:rPr lang="ar-SA" smtClean="0">
                <a:latin typeface="Arial"/>
                <a:cs typeface="Arial"/>
              </a:rPr>
              <a:t>بعد حوالي 15 دقيقة، سوف نعود إلى المجموعة الأكبر للمناقشة.</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15</a:t>
            </a:fld>
            <a:endParaRPr lang="ar-SA"/>
          </a:p>
        </p:txBody>
      </p:sp>
    </p:spTree>
    <p:extLst>
      <p:ext uri="{BB962C8B-B14F-4D97-AF65-F5344CB8AC3E}">
        <p14:creationId xmlns:p14="http://schemas.microsoft.com/office/powerpoint/2010/main" val="840559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ヒラギノ角ゴ Pro W3" pitchFamily="14" charset="-128"/>
              </a:defRPr>
            </a:lvl1pPr>
            <a:lvl2pPr marL="757066" indent="-291179">
              <a:defRPr sz="2400">
                <a:solidFill>
                  <a:schemeClr val="tx1"/>
                </a:solidFill>
                <a:latin typeface="Arial" panose="020B0604020202020204" pitchFamily="34" charset="0"/>
                <a:ea typeface="ヒラギノ角ゴ Pro W3" pitchFamily="14" charset="-128"/>
              </a:defRPr>
            </a:lvl2pPr>
            <a:lvl3pPr marL="1164717" indent="-232943">
              <a:defRPr sz="2400">
                <a:solidFill>
                  <a:schemeClr val="tx1"/>
                </a:solidFill>
                <a:latin typeface="Arial" panose="020B0604020202020204" pitchFamily="34" charset="0"/>
                <a:ea typeface="ヒラギノ角ゴ Pro W3" pitchFamily="14" charset="-128"/>
              </a:defRPr>
            </a:lvl3pPr>
            <a:lvl4pPr marL="1630604" indent="-232943">
              <a:defRPr sz="2400">
                <a:solidFill>
                  <a:schemeClr val="tx1"/>
                </a:solidFill>
                <a:latin typeface="Arial" panose="020B0604020202020204" pitchFamily="34" charset="0"/>
                <a:ea typeface="ヒラギノ角ゴ Pro W3" pitchFamily="14" charset="-128"/>
              </a:defRPr>
            </a:lvl4pPr>
            <a:lvl5pPr marL="2096491" indent="-232943">
              <a:defRPr sz="2400">
                <a:solidFill>
                  <a:schemeClr val="tx1"/>
                </a:solidFill>
                <a:latin typeface="Arial" panose="020B0604020202020204" pitchFamily="34" charset="0"/>
                <a:ea typeface="ヒラギノ角ゴ Pro W3" pitchFamily="14" charset="-128"/>
              </a:defRPr>
            </a:lvl5pPr>
            <a:lvl6pPr marL="2562377"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3028264"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94151"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960038" indent="-232943"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rtl="1"/>
            <a:fld id="{1B78C42C-E368-409C-84EF-F9A06810BFBC}" type="slidenum">
              <a:rPr lang="en-US" altLang="en-US" sz="1200">
                <a:solidFill>
                  <a:srgbClr val="000000"/>
                </a:solidFill>
              </a:rPr>
              <a:pPr/>
              <a:t>16</a:t>
            </a:fld>
            <a:endParaRPr lang="ar-SA" altLang="en-US" sz="1200">
              <a:solidFill>
                <a:srgbClr val="000000"/>
              </a:solidFill>
            </a:endParaRPr>
          </a:p>
        </p:txBody>
      </p:sp>
      <p:sp>
        <p:nvSpPr>
          <p:cNvPr id="32771" name="Rectangle 1026"/>
          <p:cNvSpPr>
            <a:spLocks noGrp="1" noRot="1" noChangeAspect="1" noChangeArrowheads="1" noTextEdit="1"/>
          </p:cNvSpPr>
          <p:nvPr>
            <p:ph type="sldImg"/>
          </p:nvPr>
        </p:nvSpPr>
        <p:spPr>
          <a:ln/>
        </p:spPr>
      </p:sp>
      <p:sp>
        <p:nvSpPr>
          <p:cNvPr id="32772"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A" sz="1200" kern="1200" baseline="0" dirty="0">
                <a:solidFill>
                  <a:schemeClr val="tx1"/>
                </a:solidFill>
                <a:latin typeface="Arial"/>
                <a:cs typeface="Arial"/>
              </a:rPr>
              <a:t>بعد أن شارك أحد الناجين/الناجين قصته، من المهم التعبير عن التعاطف والتأييد والطمأنة. </a:t>
            </a:r>
            <a:r>
              <a:rPr lang="ar-SA" altLang="en-US" b="0" i="0" dirty="0">
                <a:latin typeface="Arial"/>
                <a:cs typeface="Arial"/>
              </a:rPr>
              <a:t>في وحدة "مهارات الاتصال"، تحدثنا عن "العبارات الشافية" كإستراتيجية تواصل.  إليك تذكير بالعبارات الشافية لدينا.  نحن أيضاً وضعنا العبارات الخاصة بنا.  دعونا نعود إلى هذه العبارات.  </a:t>
            </a:r>
            <a:endParaRPr lang="ar-SA" altLang="en-US" b="0" i="0" dirty="0">
              <a:latin typeface="Arial"/>
              <a:ea typeface="Arial"/>
            </a:endParaRPr>
          </a:p>
          <a:p>
            <a:pPr rtl="1"/>
            <a:endParaRPr lang="ar-SA" altLang="en-US" b="1" i="0" dirty="0">
              <a:latin typeface="Arial"/>
              <a:ea typeface="Arial"/>
            </a:endParaRPr>
          </a:p>
          <a:p>
            <a:pPr rtl="1"/>
            <a:endParaRPr lang="ar-SA" altLang="en-US" b="1" i="0" dirty="0">
              <a:latin typeface="Arial"/>
              <a:ea typeface="Arial"/>
            </a:endParaRPr>
          </a:p>
          <a:p>
            <a:pPr rtl="1"/>
            <a:endParaRPr lang="ar-SA" altLang="en-US" i="1" dirty="0">
              <a:latin typeface="Arial"/>
              <a:ea typeface="Arial"/>
            </a:endParaRPr>
          </a:p>
          <a:p>
            <a:pPr rtl="1"/>
            <a:endParaRPr lang="ar-SA" sz="1200" i="1" kern="1200" baseline="0" dirty="0">
              <a:solidFill>
                <a:schemeClr val="tx1"/>
              </a:solidFill>
              <a:latin typeface="Arial"/>
              <a:ea typeface="Arial"/>
              <a:cs typeface="Arial"/>
            </a:endParaRPr>
          </a:p>
          <a:p>
            <a:pPr rtl="1"/>
            <a:endParaRPr lang="ar-SA" altLang="en-US" dirty="0">
              <a:latin typeface="Arial"/>
              <a:ea typeface="Arial"/>
            </a:endParaRPr>
          </a:p>
        </p:txBody>
      </p:sp>
    </p:spTree>
    <p:extLst>
      <p:ext uri="{BB962C8B-B14F-4D97-AF65-F5344CB8AC3E}">
        <p14:creationId xmlns:p14="http://schemas.microsoft.com/office/powerpoint/2010/main" val="14272381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بينما يخبرك الناجي/الناجية بقصته، ستفهم ما اهتماماته/اهتماماتها الرئيسية وما المعلومات التي قد تحتاج إلى جمعها من أجل فهم كامل احتياجاتهم. وعادةً ما تندرج احتياجات الناجين/الناجيات ضمن واحدة من أربع فئات: احتياجات السلامة والاحتياجات الطبية والنفسية والاجتماعية والقانونية. سننظر في تقييم كل مجموعة من الاحتياجات بمزيد من التعمق. </a:t>
            </a:r>
          </a:p>
          <a:p>
            <a:pPr rtl="1"/>
            <a:endParaRPr lang="ar-SA" baseline="0" dirty="0"/>
          </a:p>
          <a:p>
            <a:pPr algn="r" rtl="1"/>
            <a:r>
              <a:rPr lang="ar-SA" smtClean="0">
                <a:latin typeface="Arial"/>
                <a:cs typeface="Arial"/>
              </a:rPr>
              <a:t>نحن غالباً ما نعطي الأولوية للسلامة والصحة نظراً لأنها يمكن أن تكون منقذة للحياة.  </a:t>
            </a:r>
          </a:p>
          <a:p>
            <a:pPr rtl="1"/>
            <a:endParaRPr lang="ar-SA" baseline="0"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17</a:t>
            </a:fld>
            <a:endParaRPr lang="ar-SA"/>
          </a:p>
        </p:txBody>
      </p:sp>
    </p:spTree>
    <p:extLst>
      <p:ext uri="{BB962C8B-B14F-4D97-AF65-F5344CB8AC3E}">
        <p14:creationId xmlns:p14="http://schemas.microsoft.com/office/powerpoint/2010/main" val="31170639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إن تحديد السلامة الحالية للناجي/الناجية هو أهم فئة من فئات التقييم، ولذلك ينبغي إجراؤها أولاً. سوف تحدد مستوى سلامة الناجي/الناجية من خلال فهم شعوره/شعورها بالسلامة في المنزل وفي المجتمع وأنظمة السلامة والدعم التي تم تحديدها لها. </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18</a:t>
            </a:fld>
            <a:endParaRPr lang="ar-SA"/>
          </a:p>
        </p:txBody>
      </p:sp>
    </p:spTree>
    <p:extLst>
      <p:ext uri="{BB962C8B-B14F-4D97-AF65-F5344CB8AC3E}">
        <p14:creationId xmlns:p14="http://schemas.microsoft.com/office/powerpoint/2010/main" val="9241635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یمكنك البدء في تقییم السلامة عندما يروي الناجي/الناجية قصته، من خلال الاستماع بعنایة للحالات والظروف والأشخاص الذین یضرون الناجي/الناجية. يمكنك بعد ذلك التواصل معه من خلال طرح الأسئلة للمساعدة في تعزيز إحساسه بالأمان. </a:t>
            </a:r>
          </a:p>
          <a:p>
            <a:pPr rtl="1"/>
            <a:endParaRPr lang="ar-SA" baseline="0" dirty="0"/>
          </a:p>
          <a:p>
            <a:pPr algn="r" rtl="1"/>
            <a:r>
              <a:rPr lang="ar-SA" smtClean="0">
                <a:latin typeface="Arial"/>
                <a:cs typeface="Arial"/>
              </a:rPr>
              <a:t>يمكنك جعل الناجي/الناجية يستخدم مقياساً من 1-5 مستويات، مع كون المستوى 1 يعني في خطر و5 يعني آمناً تماماً، لتقييم إحساسهم بالأمان في مختلف الحالات والسياقات. سوف تحتاج إلى تحديد الأشخاص الذين لا يشعر معهم بالأمان ولماذا والأماكن التي لا يشعر بها بالأمان ولماذا وفي حالات عنف الشريك، السلامة والمخاطر الخاصة بالمعتدي. </a:t>
            </a:r>
          </a:p>
          <a:p>
            <a:pPr rtl="1"/>
            <a:endParaRPr lang="ar-SA" baseline="0" dirty="0"/>
          </a:p>
          <a:p>
            <a:pPr rtl="1"/>
            <a:endParaRPr lang="ar-SA" baseline="0" dirty="0"/>
          </a:p>
          <a:p>
            <a:pPr algn="r" rtl="1"/>
            <a:r>
              <a:rPr lang="ar-SA" sz="1200" b="1" kern="1200" baseline="0" dirty="0">
                <a:solidFill>
                  <a:schemeClr val="tx1"/>
                </a:solidFill>
                <a:latin typeface="Arial"/>
                <a:cs typeface="Arial"/>
              </a:rPr>
              <a:t>الاستماع والتقييم من أجل:</a:t>
            </a:r>
          </a:p>
          <a:p>
            <a:pPr algn="r" rtl="1"/>
            <a:r>
              <a:rPr lang="ar-SA" sz="1200" kern="1200" baseline="0" dirty="0">
                <a:solidFill>
                  <a:schemeClr val="tx1"/>
                </a:solidFill>
                <a:latin typeface="Arial"/>
                <a:cs typeface="Arial"/>
              </a:rPr>
              <a:t>شعور الشخص بالأمان في منزله والمجتمع</a:t>
            </a:r>
          </a:p>
          <a:p>
            <a:pPr algn="r" rtl="1"/>
            <a:r>
              <a:rPr lang="ar-SA" sz="1200" kern="1200" baseline="0" dirty="0">
                <a:solidFill>
                  <a:schemeClr val="tx1"/>
                </a:solidFill>
                <a:latin typeface="Arial"/>
                <a:cs typeface="Arial"/>
              </a:rPr>
              <a:t>تحديد مع من وأين لا يشعر الناجي/الناجية بالأمان ولماذا. يمكنك القيام بذلك من خلال سؤال</a:t>
            </a:r>
          </a:p>
          <a:p>
            <a:pPr algn="r" rtl="1"/>
            <a:r>
              <a:rPr lang="ar-SA" sz="1200" kern="1200" baseline="0" dirty="0">
                <a:solidFill>
                  <a:schemeClr val="tx1"/>
                </a:solidFill>
                <a:latin typeface="Arial"/>
                <a:cs typeface="Arial"/>
              </a:rPr>
              <a:t>الشخص أو برسم خريطة معه نظرياً، أي رسم خريطة للأماكن في المجتمع التي</a:t>
            </a:r>
          </a:p>
          <a:p>
            <a:pPr algn="r" rtl="1"/>
            <a:r>
              <a:rPr lang="ar-SA" sz="1200" kern="1200" baseline="0" dirty="0">
                <a:solidFill>
                  <a:schemeClr val="tx1"/>
                </a:solidFill>
                <a:latin typeface="Arial"/>
                <a:cs typeface="Arial"/>
              </a:rPr>
              <a:t>لا يشعر فيها الشخص بالأمان.</a:t>
            </a:r>
          </a:p>
          <a:p>
            <a:pPr rtl="1"/>
            <a:endParaRPr lang="ar-SA" sz="1200" kern="1200" baseline="0" dirty="0">
              <a:solidFill>
                <a:schemeClr val="tx1"/>
              </a:solidFill>
              <a:latin typeface="Arial"/>
              <a:ea typeface="Arial"/>
              <a:cs typeface="Arial"/>
            </a:endParaRPr>
          </a:p>
          <a:p>
            <a:pPr rtl="1"/>
            <a:endParaRPr lang="ar-SA" sz="1200" kern="1200" baseline="0" dirty="0">
              <a:solidFill>
                <a:schemeClr val="tx1"/>
              </a:solidFill>
              <a:latin typeface="Arial"/>
              <a:ea typeface="Arial"/>
              <a:cs typeface="Arial"/>
            </a:endParaRPr>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19</a:t>
            </a:fld>
            <a:endParaRPr lang="ar-SA"/>
          </a:p>
        </p:txBody>
      </p:sp>
    </p:spTree>
    <p:extLst>
      <p:ext uri="{BB962C8B-B14F-4D97-AF65-F5344CB8AC3E}">
        <p14:creationId xmlns:p14="http://schemas.microsoft.com/office/powerpoint/2010/main" val="3945199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lgn="r" rtl="1"/>
            <a:r>
              <a:rPr lang="ar-SA" sz="1200" b="1" kern="1200" dirty="0">
                <a:solidFill>
                  <a:schemeClr val="tx1"/>
                </a:solidFill>
                <a:effectLst/>
                <a:latin typeface="Arial"/>
                <a:cs typeface="Arial"/>
              </a:rPr>
              <a:t>نظرة عامة - الوحدة 12: </a:t>
            </a:r>
          </a:p>
          <a:p>
            <a:pPr algn="r" rtl="1"/>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أهداف التعلم</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استخدام الاتصالات الداعمة لتسهيل الإفصاح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تطوير فهم حالة الناجي/الناجية وما حدث</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إجراء تقييم شامل لاحتياجات الناجي/الناجية من الأمان والرعاية الطبية والنفسية والقانونية</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المدة</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ساعتان إلى 3 ساعات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المواد</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12.1 – مرحلة ما قبل التقييم ( واحدة للميسر وأخرى للمتطوع)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12.2 – تسهيل الإفصاح (واحدة لكل مجموعة)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12.3 – نشاط استنتاج الخلاصة (واحدة لكل مشارك)</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12.4 – تقييم مخاطر الانتحار (واحدة لكل مشارك)</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التحضير</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إعداد نشاط تدريب تمثيلي</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إعداد دراسة حالة للنشرة 12.3</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طباعة النشرات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ترتيب الغرفة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مراجعة الشرائح وملاحظات المقدم</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الإطار</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الأهداف والمقدمة والمراجعة (1-4)</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15</a:t>
            </a:r>
            <a:r>
              <a:rPr lang="ar-SA" smtClean="0">
                <a:latin typeface="Arial"/>
                <a:cs typeface="Arial"/>
              </a:rPr>
              <a:t> </a:t>
            </a:r>
            <a:r>
              <a:rPr lang="ar-SA" sz="1200" kern="1200" baseline="0" dirty="0">
                <a:solidFill>
                  <a:schemeClr val="tx1"/>
                </a:solidFill>
                <a:effectLst/>
                <a:latin typeface="Arial"/>
                <a:cs typeface="Arial"/>
              </a:rPr>
              <a:t>دقيقة - </a:t>
            </a:r>
            <a:r>
              <a:rPr lang="ar-SA" sz="1200" kern="1200" dirty="0">
                <a:solidFill>
                  <a:schemeClr val="tx1"/>
                </a:solidFill>
                <a:effectLst/>
                <a:latin typeface="Arial"/>
                <a:cs typeface="Arial"/>
              </a:rPr>
              <a:t>نشاط التقييم والتقييم (5-6)</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نشاط ما قبل التقييم والشرائح (7-8)</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نظرة عامة على التقييم (9)</a:t>
            </a:r>
            <a:endParaRPr lang="ar-SA" sz="1200" kern="1200" dirty="0">
              <a:solidFill>
                <a:schemeClr val="tx1"/>
              </a:solidFill>
              <a:effectLst/>
              <a:latin typeface="Arial"/>
              <a:ea typeface="Arial"/>
              <a:cs typeface="Arial"/>
            </a:endParaRPr>
          </a:p>
          <a:p>
            <a:pPr algn="r" rtl="1"/>
            <a:r>
              <a:rPr lang="ar-SA" sz="1200" kern="1200" baseline="0" dirty="0">
                <a:solidFill>
                  <a:schemeClr val="tx1"/>
                </a:solidFill>
                <a:effectLst/>
                <a:latin typeface="Arial"/>
                <a:cs typeface="Arial"/>
              </a:rPr>
              <a:t>25</a:t>
            </a:r>
            <a:r>
              <a:rPr lang="ar-SA" smtClean="0">
                <a:latin typeface="Arial"/>
                <a:cs typeface="Arial"/>
              </a:rPr>
              <a:t> </a:t>
            </a:r>
            <a:r>
              <a:rPr lang="ar-SA" sz="1200" kern="1200" baseline="0" dirty="0">
                <a:solidFill>
                  <a:schemeClr val="tx1"/>
                </a:solidFill>
                <a:effectLst/>
                <a:latin typeface="Arial"/>
                <a:cs typeface="Arial"/>
              </a:rPr>
              <a:t>دقيقة – تسهيل الإفصاح </a:t>
            </a:r>
            <a:r>
              <a:rPr lang="ar-SA" sz="1200" kern="1200" dirty="0">
                <a:solidFill>
                  <a:schemeClr val="tx1"/>
                </a:solidFill>
                <a:effectLst/>
                <a:latin typeface="Arial"/>
                <a:cs typeface="Arial"/>
              </a:rPr>
              <a:t> (10-14)</a:t>
            </a:r>
            <a:endParaRPr lang="ar-SA" sz="1200" kern="1200" dirty="0">
              <a:solidFill>
                <a:schemeClr val="tx1"/>
              </a:solidFill>
              <a:effectLst/>
              <a:latin typeface="Arial"/>
              <a:ea typeface="Arial"/>
              <a:cs typeface="Arial"/>
            </a:endParaRPr>
          </a:p>
          <a:p>
            <a:pPr algn="r" rtl="1"/>
            <a:r>
              <a:rPr lang="ar-SA" sz="1200" kern="1200" baseline="0" dirty="0">
                <a:solidFill>
                  <a:schemeClr val="tx1"/>
                </a:solidFill>
                <a:effectLst/>
                <a:latin typeface="Arial"/>
                <a:cs typeface="Arial"/>
              </a:rPr>
              <a:t>5</a:t>
            </a:r>
            <a:r>
              <a:rPr lang="ar-SA" smtClean="0">
                <a:latin typeface="Arial"/>
                <a:cs typeface="Arial"/>
              </a:rPr>
              <a:t> </a:t>
            </a:r>
            <a:r>
              <a:rPr lang="ar-SA" sz="1200" kern="1200" baseline="0" dirty="0">
                <a:solidFill>
                  <a:schemeClr val="tx1"/>
                </a:solidFill>
                <a:effectLst/>
                <a:latin typeface="Arial"/>
                <a:cs typeface="Arial"/>
              </a:rPr>
              <a:t>دقائق – الاستجابة للإفصاح </a:t>
            </a:r>
            <a:r>
              <a:rPr lang="ar-SA" sz="1200" kern="1200" dirty="0">
                <a:solidFill>
                  <a:schemeClr val="tx1"/>
                </a:solidFill>
                <a:effectLst/>
                <a:latin typeface="Arial"/>
                <a:cs typeface="Arial"/>
              </a:rPr>
              <a:t>(15)</a:t>
            </a:r>
            <a:endParaRPr lang="ar-SA" sz="1200" kern="1200" dirty="0">
              <a:solidFill>
                <a:schemeClr val="tx1"/>
              </a:solidFill>
              <a:effectLst/>
              <a:latin typeface="Arial"/>
              <a:ea typeface="Arial"/>
              <a:cs typeface="Arial"/>
            </a:endParaRPr>
          </a:p>
          <a:p>
            <a:pPr marL="0" marR="0" indent="0" algn="r" defTabSz="914400" rtl="1" eaLnBrk="1" fontAlgn="auto" latinLnBrk="0" hangingPunct="1">
              <a:lnSpc>
                <a:spcPct val="100000"/>
              </a:lnSpc>
              <a:spcBef>
                <a:spcPts val="0"/>
              </a:spcBef>
              <a:spcAft>
                <a:spcPts val="0"/>
              </a:spcAft>
              <a:buClrTx/>
              <a:buSzTx/>
              <a:buFontTx/>
              <a:buNone/>
              <a:tabLst/>
              <a:defRPr/>
            </a:pPr>
            <a:r>
              <a:rPr lang="ar-SA" sz="1200" kern="1200" dirty="0">
                <a:solidFill>
                  <a:schemeClr val="tx1"/>
                </a:solidFill>
                <a:effectLst/>
                <a:latin typeface="Arial"/>
                <a:cs typeface="Arial"/>
              </a:rPr>
              <a:t>30 -60 دقيقة - تقييم الاحتياجات (16-30)  </a:t>
            </a:r>
            <a:r>
              <a:rPr lang="ar-SA" sz="1200" kern="1200" dirty="0">
                <a:solidFill>
                  <a:schemeClr val="tx1"/>
                </a:solidFill>
                <a:latin typeface="Arial"/>
                <a:cs typeface="Arial"/>
              </a:rPr>
              <a:t> (إطار زمني أطول ليشمل محتوى اختيارياً بشأن تقييم مخاطر الانتحار) </a:t>
            </a:r>
          </a:p>
          <a:p>
            <a:pPr algn="r" rtl="1"/>
            <a:r>
              <a:rPr lang="ar-SA" sz="1200" kern="1200" baseline="0" dirty="0">
                <a:solidFill>
                  <a:schemeClr val="tx1"/>
                </a:solidFill>
                <a:effectLst/>
                <a:latin typeface="Arial"/>
                <a:cs typeface="Arial"/>
              </a:rPr>
              <a:t>30-45 دقيقة - </a:t>
            </a:r>
            <a:r>
              <a:rPr lang="ar-SA" sz="1200" kern="1200" dirty="0">
                <a:solidFill>
                  <a:schemeClr val="tx1"/>
                </a:solidFill>
                <a:effectLst/>
                <a:latin typeface="Arial"/>
                <a:cs typeface="Arial"/>
              </a:rPr>
              <a:t>استنتاج الخلاصة (31-32)</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5</a:t>
            </a:r>
            <a:r>
              <a:rPr lang="ar-SA" smtClean="0">
                <a:latin typeface="Arial"/>
                <a:cs typeface="Arial"/>
              </a:rPr>
              <a:t> </a:t>
            </a:r>
            <a:r>
              <a:rPr lang="ar-SA" sz="1200" kern="1200" baseline="0" dirty="0">
                <a:solidFill>
                  <a:schemeClr val="tx1"/>
                </a:solidFill>
                <a:effectLst/>
                <a:latin typeface="Arial"/>
                <a:cs typeface="Arial"/>
              </a:rPr>
              <a:t>دقائق - </a:t>
            </a:r>
            <a:r>
              <a:rPr lang="ar-SA" sz="1200" kern="1200" dirty="0">
                <a:solidFill>
                  <a:schemeClr val="tx1"/>
                </a:solidFill>
                <a:effectLst/>
                <a:latin typeface="Arial"/>
                <a:cs typeface="Arial"/>
              </a:rPr>
              <a:t>الإنهاء (33)</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الملاحظات الفنية</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استخدام هذه الوحدة</a:t>
            </a:r>
            <a:endParaRPr lang="ar-SA" sz="1200" kern="1200" dirty="0">
              <a:solidFill>
                <a:schemeClr val="tx1"/>
              </a:solidFill>
              <a:effectLst/>
              <a:latin typeface="Arial"/>
              <a:ea typeface="Arial"/>
              <a:cs typeface="Arial"/>
            </a:endParaRPr>
          </a:p>
          <a:p>
            <a:pPr rtl="1"/>
            <a:endParaRPr lang="ar-SA" sz="1200" kern="1200" dirty="0">
              <a:solidFill>
                <a:schemeClr val="tx1"/>
              </a:solidFill>
              <a:effectLst/>
              <a:latin typeface="Arial"/>
              <a:ea typeface="Arial"/>
              <a:cs typeface="Arial"/>
            </a:endParaRPr>
          </a:p>
          <a:p>
            <a:pPr marL="171450" indent="-171450" algn="r" rtl="1">
              <a:buFont typeface="Arial" charset="0"/>
              <a:buChar char="•"/>
            </a:pPr>
            <a:r>
              <a:rPr lang="ar-SA" sz="1200" kern="1200" dirty="0">
                <a:solidFill>
                  <a:schemeClr val="tx1"/>
                </a:solidFill>
                <a:effectLst/>
                <a:latin typeface="Arial"/>
                <a:cs typeface="Arial"/>
              </a:rPr>
              <a:t>في حين أنه من المهم تشجيع الناجين/الناجيات على الحصول على الرعاية الطبية بشكل سريع بعد تعرضهم/تعرضهن للاعتداء، من المهم أيضاً عدم إعاقة طلب الرعاية حتى بعد مرور الوقت على تقديم الخدمات الرئيسية (مثل 120 ساعة لمنع الحمل). قد تكون هناك خدمات علاجية أخرى يمكن تقديمها بعد هذا الوقت. </a:t>
            </a:r>
            <a:endParaRPr lang="ar-SA" sz="1200" kern="1200" dirty="0">
              <a:solidFill>
                <a:schemeClr val="tx1"/>
              </a:solidFill>
              <a:effectLst/>
              <a:latin typeface="Arial"/>
              <a:ea typeface="Arial"/>
              <a:cs typeface="Arial"/>
            </a:endParaRPr>
          </a:p>
          <a:p>
            <a:pPr marL="171450" indent="-171450" algn="r" rtl="1">
              <a:buFont typeface="Arial" charset="0"/>
              <a:buChar char="•"/>
            </a:pPr>
            <a:r>
              <a:rPr lang="ar-SA" sz="1200" kern="1200" dirty="0">
                <a:solidFill>
                  <a:schemeClr val="tx1"/>
                </a:solidFill>
                <a:effectLst/>
                <a:latin typeface="Arial"/>
                <a:cs typeface="Arial"/>
              </a:rPr>
              <a:t>ومن المهم أن ندرك أن عملية البحث عن المساعدة تبدو مختلفة بالنسبة للناجين/للناجيات المختلفين/المختلفات - فقد يطلب البعض المساعدة فوراً بعد وقوع حادث عنف، في حين أن البعض الآخر قد يستغرق بعض الوقت للقيام بذلك. بالإضافة إلى ذلك، فإن الخدمات "الرسمية" نادراً ما تكون أول مكان سوف يذهب،تذهب إليه الناجي/الناجية للمساعدة. وخاصةً في حالات عنف الشريك، من المرجح أن الناجية قد طلبت المساعدة بطرق مختلفة من الأصدقاء أو العائلة أو أفراد المجتمع الآخرين، وستكون لها إستراتيجياتها الخاصة للتعامل مع العنف وإدارته. دورنا هو عدم البدء من الصفر ولكن فهم ما يقوم به الناجي/الناجية بالفعل وكيف يمكننا دعم هذه العملية.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معرفة الميسر</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ينبغي أن يكون الميسرون على دراية بخطوة تقييم إدارة الحالة، بما في ذلك كيفية تقييم احتياجات السلامة والصحة والاحتياجات النفسية والاجتماعية والقانونية للناجين/الناجيات.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وبالإضافة إلى ذلك، سيكون من المفيد للميسر أن يعرف أنواع الخدمات المتاحة (أو التي من المحتمل أن تكون متاحة) في المنطقة حيث سيقدم فيها المشاركون الخدمات للناجين/الناجيات. </a:t>
            </a:r>
            <a:endParaRPr lang="ar-SA" sz="1200" kern="1200" dirty="0">
              <a:solidFill>
                <a:schemeClr val="tx1"/>
              </a:solidFill>
              <a:effectLst/>
              <a:latin typeface="Arial"/>
              <a:ea typeface="Arial"/>
              <a:cs typeface="Arial"/>
            </a:endParaRP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الرسائل الرئيسية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تسمح مرحلة تقييم عملية إدارة الحالة للعاملين الاجتماعيين بفهم حالة وأولويات واحتياجات الناجي/الناجية. </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قبل الشروع في إجراء تقييم أكثر منهجية، ينبغي أن نسعى إلى فهم الاحتياجات الفورية للسلامة أو الصحة، وأين/كيف طلب الناجي/الناجية المساعدة بالفعل</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في تقييم احتياجات الناجي/الناجية، يجب على العامل الاجتماعي أن يسعى إلى فهم سياق الناجي/الناجية وما المشكلة التي يبحثون عن المساعدة بشأنها. ومن هذا المنطلق، نعمل مع الناجي/الناجية لفهم ما إذا كانت هناك حاجة إلى الدعم وما الدعم المطلوب من حيث سلامته وصحته وعافيته النفسية والاجتماعية. عند تقييم احتياجات المساعدة القانونية، تذكر أن الدعم القانوني يمكن أن يخلق مخاطر خاصة للناجين/الناجيات، ويجب عدم الضغط على أي شخص على الإطلاق لاتخاذ إجراءات قانونية.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طوال مرحلة التقييم، تذكر الحفاظ على الحوار الداعم، وذلك باستخدام عبارات شفائية واتخاذ ما يكفي من الوقت لجعل الناجي/الناجية يشعر/تشعر بالراحة.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وينبغي ألا يُجبر،تُجبر الناجي/الناجية مطلقاً على الوصول إلى أي خدمات لا يشعر بالراحة تجاهها.</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 </a:t>
            </a:r>
            <a:endParaRPr lang="ar-SA" sz="1200" kern="1200" dirty="0">
              <a:solidFill>
                <a:schemeClr val="tx1"/>
              </a:solidFill>
              <a:effectLst/>
              <a:latin typeface="Arial"/>
              <a:ea typeface="Arial"/>
              <a:cs typeface="Arial"/>
            </a:endParaRPr>
          </a:p>
          <a:p>
            <a:pPr marL="0" marR="0" indent="0" algn="l" defTabSz="914400" rtl="1" eaLnBrk="1" fontAlgn="base" latinLnBrk="0" hangingPunct="1">
              <a:lnSpc>
                <a:spcPct val="100000"/>
              </a:lnSpc>
              <a:spcBef>
                <a:spcPct val="0"/>
              </a:spcBef>
              <a:spcAft>
                <a:spcPct val="0"/>
              </a:spcAft>
              <a:buClrTx/>
              <a:buSzTx/>
              <a:buFontTx/>
              <a:buNone/>
              <a:tabLst/>
              <a:defRPr/>
            </a:pPr>
            <a:endParaRPr lang="ar-SA" dirty="0"/>
          </a:p>
        </p:txBody>
      </p:sp>
      <p:sp>
        <p:nvSpPr>
          <p:cNvPr id="34820" name="Slide Number Placeholder 3"/>
          <p:cNvSpPr>
            <a:spLocks noGrp="1"/>
          </p:cNvSpPr>
          <p:nvPr>
            <p:ph type="sldNum" sz="quarter" idx="5"/>
          </p:nvPr>
        </p:nvSpPr>
        <p:spPr bwMode="auto">
          <a:noFill/>
          <a:ln>
            <a:miter lim="800000"/>
            <a:headEnd/>
            <a:tailEnd/>
          </a:ln>
        </p:spPr>
        <p:txBody>
          <a:bodyPr/>
          <a:lstStyle/>
          <a:p>
            <a:pPr rtl="1"/>
            <a:fld id="{C2D44066-B45F-4E38-A100-9B204B60426C}" type="slidenum">
              <a:rPr lang="en-US">
                <a:solidFill>
                  <a:prstClr val="black"/>
                </a:solidFill>
              </a:rPr>
              <a:pPr/>
              <a:t>2</a:t>
            </a:fld>
            <a:endParaRPr lang="ar-SA">
              <a:solidFill>
                <a:prstClr val="black"/>
              </a:solidFill>
            </a:endParaRPr>
          </a:p>
        </p:txBody>
      </p:sp>
    </p:spTree>
    <p:extLst>
      <p:ext uri="{BB962C8B-B14F-4D97-AF65-F5344CB8AC3E}">
        <p14:creationId xmlns:p14="http://schemas.microsoft.com/office/powerpoint/2010/main" val="32507285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الانتقال إلى التقييم الصحي؛ الهدف من تقييم صحة الناجية هو تحديد ما إذا كانت هناك حاجة إلى إحالة طبية. يتم التحقق من ذلك من خلال تقييم استعداد الناجية أو رغبتها في الحصول على فحص طبي ورغبة الناجية في الحصول على المشورة حول خياراتها في حالة الحمل (إن وجدت) ورغبة الناجية في الحصول على المشورة والفحص الطوعي لفيروس نقص المناعة البشرية/الإصابات المنقولة بالاتصال الجنسي، إن وجدت. </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20</a:t>
            </a:fld>
            <a:endParaRPr lang="ar-SA"/>
          </a:p>
        </p:txBody>
      </p:sp>
    </p:spTree>
    <p:extLst>
      <p:ext uri="{BB962C8B-B14F-4D97-AF65-F5344CB8AC3E}">
        <p14:creationId xmlns:p14="http://schemas.microsoft.com/office/powerpoint/2010/main" val="39276895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كما هو الحال مع تقييم السلامة، سوف تستمع بعناية إلى قصة الناجية بينما ترويها بحثاً عن أي آثار طبية محتملة من تجاربها. يمكنك بعد ذلك السعي لفهم طبيعة الحادث، على سبيل المثال، إذا كان اغتصاباً/اعتداءً جنسياً أو اعتداءً جسدياً. ستحتاج إلى الحصول على تاريخ و/أو توقيت الحادث الأخير ومعرفة ما إذا كانت الناجية تتألم أو لديها أي إصابات. تذكر أن   الناجية قد لا يكون مستعدةً  أو  قادرةً على إعطاء التوقيت الدقيق للحوادث الأخيرة/السابقة. </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21</a:t>
            </a:fld>
            <a:endParaRPr lang="ar-SA"/>
          </a:p>
        </p:txBody>
      </p:sp>
    </p:spTree>
    <p:extLst>
      <p:ext uri="{BB962C8B-B14F-4D97-AF65-F5344CB8AC3E}">
        <p14:creationId xmlns:p14="http://schemas.microsoft.com/office/powerpoint/2010/main" val="23839209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عند الانتهاء من التقييم الصحي، سوف تقوم بتحديد مستوى إلحاح احتياجات الناجي/الناجية: حالة طارئة أو غير ملحة. إذا كان الحادث الأخير في غضون 120 ساعة وكانت الناجية مصابة أو تعاني من ألم جسدي، فقد تكون قادرة على تلقي خدمات الطوارئ مثل: الوقاية من فيروس نقص المناعة البشرية والوقاية من الحمل وتحقيق الاستقرار و/أو العلاج الطبي وجمع الأدلة الجنائية. إذا كانت الناجية تطلب جمع الأدلة لأغراض قانونية، فمن المهم أن يتم ترتيب الفحص الطبي وتسجيله في أقرب وقت ممكن من خلال متخصص مؤهل. إذا لم تكن الناجية قد اغتسلت أو استخدمت المرحاض، فيمكن جمع الحيوانات المنوية من الفم لمدة تصل إلى 12 ساعة ومن المهبل لمدة تصل إلى 48 ساعة. إذا لم يحدث إيلاج، فيمكن العثور على الحيوانات المنوية على الجسم لمدة تصل إلى 6 ساعات. بالإضافة إلى ذلك، يجب توثيق الإصابات بالتفصيل. </a:t>
            </a:r>
          </a:p>
          <a:p>
            <a:pPr rtl="1"/>
            <a:endParaRPr lang="ar-SA" baseline="0" dirty="0"/>
          </a:p>
          <a:p>
            <a:pPr algn="r" rtl="1"/>
            <a:r>
              <a:rPr lang="ar-SA" smtClean="0">
                <a:latin typeface="Arial"/>
                <a:cs typeface="Arial"/>
              </a:rPr>
              <a:t>إذا كانت الناجية لا تعاني من أي ألم جسدي و/أو إذا وقع الاعتداء الجنسي قبل أكثر من 120 ساعة و/أو طبيعة الاعتداء لم تشمل العنف الجسدي أو اللمس أو الإيلاج، فقد تكون هناك حاجة إلى إحالة طبية ولكنها ليست ملحة. وينبغي ألا يتم تأخير الناجيات من الاعتداء الجنسي ولا تثبيطهن بشأن السعي للحصول على الرعاية الطبية. ومن واجبك  كعامل اجتماعي اطلاع الناجية على الخدمات المتاحة ومنحها الخيار فيما يتعلق بالخدمات التي تريدها. بعض الخدمات الطبية غير الملحة ولكن لا تزال هامة تشمل الإصابات المنقولة بالاتصال الجنسي التي يمكن علاجها بالمضادات الحيوية ولقاحات التهاب الكبد الوبائي "ب" وعلاج سلس البول أو البراز حيث قد يشير إلى مضاعفات شديدة مثل الناسور أو تضرر المستقيم-المصرة. وأخيراً، يوصى بإجراء الفحوص البدنية والتناسلية  والتحاليل المخبرية  الروتينية. </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22</a:t>
            </a:fld>
            <a:endParaRPr lang="ar-SA"/>
          </a:p>
        </p:txBody>
      </p:sp>
    </p:spTree>
    <p:extLst>
      <p:ext uri="{BB962C8B-B14F-4D97-AF65-F5344CB8AC3E}">
        <p14:creationId xmlns:p14="http://schemas.microsoft.com/office/powerpoint/2010/main" val="27307702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تؤثر تجارب العنف المبني على النوع الاجتماعي تأثيراً كبيراً على الصحة المعنوية للناجين. وبإمكانكم،  كعاملين اجتماعيين البدء في فهم الحالة المعنوية للناجي/الناجية والعمل من خلال مراقبة أسلوب تواصل الناجي/الناجية وسلوكياته أثناء سرد قصته. يمكنك بعد ذلك المتابعة مع الشخص عن طريق إجراء تقييم أساسي لأدائه النفسي والاجتماعي وأخيراً عن طريق سؤالهم عن التغييرات في تفكيرهم وسلوكهم منذ وقوع الاعتداء. </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23</a:t>
            </a:fld>
            <a:endParaRPr lang="ar-SA"/>
          </a:p>
        </p:txBody>
      </p:sp>
    </p:spTree>
    <p:extLst>
      <p:ext uri="{BB962C8B-B14F-4D97-AF65-F5344CB8AC3E}">
        <p14:creationId xmlns:p14="http://schemas.microsoft.com/office/powerpoint/2010/main" val="3790273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عند إجراء تقييم نفسي واجتماعي موجز، يمكن أن يكون من المفيد أن تبدأ من خلال تحقيق فهم أساسي بكيفية شعور الناجي/الناجية. يمكنك القيام بذلك باستخدام مقياس من 1-5 مستويات أو باستخدام صور (سواء من الأشخاص الذين يمرون بالمشاعر أو صور أكثر تجريداً من المشاهد أو الألوان) أو استخدام رموز وجوه للمشاعر وأن تطلب من العميل الإشارة إلى رمز الوجه الذي يشعر أنه أقرب تمثيل لكيفية شعوره في هذه اللحظة. </a:t>
            </a:r>
          </a:p>
          <a:p>
            <a:pPr rtl="1"/>
            <a:endParaRPr lang="ar-SA" baseline="0" dirty="0"/>
          </a:p>
          <a:p>
            <a:pPr algn="r" rtl="1"/>
            <a:r>
              <a:rPr lang="ar-SA" smtClean="0">
                <a:latin typeface="Arial"/>
                <a:cs typeface="Arial"/>
              </a:rPr>
              <a:t>سوف تحتاج أيضاً لمراقبة مظهره وسلوكه. وليس الهدف من ذلك أن يكون حكماً عن حس الناجي/الناجية بالموضة أو جاذبيته/جاذبيتها، بل يقصد به تقييم قدرته/قدرتها على الحفاظ على أداء طبيعي. هل يبدو مشوشاً أو غير منظم؟</a:t>
            </a:r>
          </a:p>
          <a:p>
            <a:pPr rtl="1"/>
            <a:endParaRPr lang="ar-SA" baseline="0" dirty="0"/>
          </a:p>
          <a:p>
            <a:pPr algn="r" rtl="1"/>
            <a:r>
              <a:rPr lang="ar-SA" smtClean="0">
                <a:latin typeface="Arial"/>
                <a:cs typeface="Arial"/>
              </a:rPr>
              <a:t>تحتاج أيضاً إلى أن تناقش مع الناجي/الناجية أي تغييرات مروا بها في المشاعر أو السلوكيات منذ الاعتداء. ستحتاج إلى البحث عن المؤشرات التي تشير إلى التوقف عن القيام بالأنشطة اليومية أو التوقف عن مغادرة المنزل أو التوقف عن التحدث مع العائلة أو الأصدقاء أو رؤيتهم أو مواجهة مشكلة في النوم أو تغيير عادات تناول الطعام (تناول الكثير جداً أو القليل جداً) أو الشعور بالحزن معظم الوقت أو الشكوى من الأوجاع الجسدية أو الإعراب عن شعوره باليأس. </a:t>
            </a:r>
            <a:r>
              <a:rPr lang="ar-SA" sz="1200" b="0" kern="1200" baseline="0" dirty="0">
                <a:solidFill>
                  <a:schemeClr val="tx1"/>
                </a:solidFill>
                <a:latin typeface="Arial"/>
                <a:cs typeface="Arial"/>
              </a:rPr>
              <a:t>لتقييم التغيرات في مشاعر الشخص وسلوكه، يمكنك أن تقول:</a:t>
            </a:r>
          </a:p>
          <a:p>
            <a:pPr algn="r" rtl="1"/>
            <a:r>
              <a:rPr lang="ar-SA" sz="1200" i="1" kern="1200" baseline="0" dirty="0">
                <a:solidFill>
                  <a:schemeClr val="tx1"/>
                </a:solidFill>
                <a:latin typeface="Arial"/>
                <a:cs typeface="Arial"/>
              </a:rPr>
              <a:t>في بعض الأحيان، ما حدث لك يمكن أن يجعلك تتصرف وتشعر  بشكل مختلف عن ذي قبل.</a:t>
            </a:r>
          </a:p>
          <a:p>
            <a:pPr algn="r" rtl="1"/>
            <a:r>
              <a:rPr lang="ar-SA" sz="1200" i="1" kern="1200" baseline="0" dirty="0">
                <a:solidFill>
                  <a:schemeClr val="tx1"/>
                </a:solidFill>
                <a:latin typeface="Arial"/>
                <a:cs typeface="Arial"/>
              </a:rPr>
              <a:t>أود أن أسألك بعض الأسئلة حول ما كنت تشعر به وما كنت تقوم به</a:t>
            </a:r>
          </a:p>
          <a:p>
            <a:pPr algn="r" rtl="1"/>
            <a:r>
              <a:rPr lang="ar-SA" sz="1200" i="1" kern="1200" baseline="0" dirty="0">
                <a:solidFill>
                  <a:schemeClr val="tx1"/>
                </a:solidFill>
                <a:latin typeface="Arial"/>
                <a:cs typeface="Arial"/>
              </a:rPr>
              <a:t>مؤخراً. منذ وقع [الحادث]، هل. . . [اختر من الأمثلة المقدمة حسب الاقتضاء]</a:t>
            </a:r>
          </a:p>
          <a:p>
            <a:pPr rtl="1"/>
            <a:endParaRPr lang="ar-SA" baseline="0" dirty="0"/>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يمكن أن يساعدك فهم كيف تغيرت مشاعر الشخص وسلوكه منذ وقوع الحادث على فهم</a:t>
            </a:r>
          </a:p>
          <a:p>
            <a:pPr algn="r" rtl="1"/>
            <a:r>
              <a:rPr lang="ar-SA" sz="1200" kern="1200" baseline="0" dirty="0">
                <a:solidFill>
                  <a:schemeClr val="tx1"/>
                </a:solidFill>
                <a:latin typeface="Arial"/>
                <a:cs typeface="Arial"/>
              </a:rPr>
              <a:t>كيفية أداؤه وما الدعم الذي قد يحتاجه. على سبيل المثال، قد يكون الناجون/الناجيات الذين يجيبون بـ "نعم" عن العديد</a:t>
            </a:r>
          </a:p>
          <a:p>
            <a:pPr algn="r" rtl="1"/>
            <a:r>
              <a:rPr lang="ar-SA" sz="1200" kern="1200" baseline="0" dirty="0">
                <a:solidFill>
                  <a:schemeClr val="tx1"/>
                </a:solidFill>
                <a:latin typeface="Arial"/>
                <a:cs typeface="Arial"/>
              </a:rPr>
              <a:t>من هذه الأسئلة يعانون من الاكتئاب أو القلق، وقد يتطلبون الاستفادة من الخدمات النفسية والاجتماعية</a:t>
            </a:r>
          </a:p>
          <a:p>
            <a:pPr algn="r" rtl="1"/>
            <a:r>
              <a:rPr lang="ar-SA" sz="1200" kern="1200" baseline="0" dirty="0">
                <a:solidFill>
                  <a:schemeClr val="tx1"/>
                </a:solidFill>
                <a:latin typeface="Arial"/>
                <a:cs typeface="Arial"/>
              </a:rPr>
              <a:t>أو خدمات الرعاية الصحية النفسية الأكثر تقدماً.</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24</a:t>
            </a:fld>
            <a:endParaRPr lang="ar-SA"/>
          </a:p>
        </p:txBody>
      </p:sp>
    </p:spTree>
    <p:extLst>
      <p:ext uri="{BB962C8B-B14F-4D97-AF65-F5344CB8AC3E}">
        <p14:creationId xmlns:p14="http://schemas.microsoft.com/office/powerpoint/2010/main" val="18623673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b="1" kern="1200" baseline="0" dirty="0">
                <a:solidFill>
                  <a:schemeClr val="tx1"/>
                </a:solidFill>
                <a:latin typeface="Arial"/>
                <a:cs typeface="Arial"/>
              </a:rPr>
              <a:t>تقييم فرص التعليم وسبل العيش</a:t>
            </a:r>
          </a:p>
          <a:p>
            <a:pPr algn="r" rtl="1"/>
            <a:r>
              <a:rPr lang="ar-SA" sz="1200" kern="1200" baseline="0" dirty="0">
                <a:solidFill>
                  <a:schemeClr val="tx1"/>
                </a:solidFill>
                <a:latin typeface="Arial"/>
                <a:cs typeface="Arial"/>
              </a:rPr>
              <a:t>بالنسبة للعديد من الناجين/الناجيات، يمكن أن يكون مصدر الدخل وممارسة نشاط مفيد مصدراً كبيراً للدعم المعنوي</a:t>
            </a:r>
          </a:p>
          <a:p>
            <a:pPr algn="r" rtl="1"/>
            <a:r>
              <a:rPr lang="ar-SA" sz="1200" kern="1200" baseline="0" dirty="0">
                <a:solidFill>
                  <a:schemeClr val="tx1"/>
                </a:solidFill>
                <a:latin typeface="Arial"/>
                <a:cs typeface="Arial"/>
              </a:rPr>
              <a:t>والعملي، حيث يساعدهم على بناء الثقة بالنفس بالإضافة إلى الاستقلال الاقتصادي. ويمكن أن يكون التعليم أيضاً</a:t>
            </a:r>
          </a:p>
          <a:p>
            <a:pPr algn="r" rtl="1"/>
            <a:r>
              <a:rPr lang="ar-SA" sz="1200" kern="1200" baseline="0" dirty="0">
                <a:solidFill>
                  <a:schemeClr val="tx1"/>
                </a:solidFill>
                <a:latin typeface="Arial"/>
                <a:cs typeface="Arial"/>
              </a:rPr>
              <a:t>مهماً بالنسبة للناجين/الناجين من البالغين والأطفال على حدٍّ سواء، ولا يوفر لهم معرفة ومهارات قيمة فحسب، بل</a:t>
            </a:r>
          </a:p>
          <a:p>
            <a:pPr algn="r" rtl="1"/>
            <a:r>
              <a:rPr lang="ar-SA" sz="1200" kern="1200" baseline="0" dirty="0">
                <a:solidFill>
                  <a:schemeClr val="tx1"/>
                </a:solidFill>
                <a:latin typeface="Arial"/>
                <a:cs typeface="Arial"/>
              </a:rPr>
              <a:t>يزودهم أيضاً بروتين يومي وربما مجموعة اجتماعية داعمة.</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ضع في اعتبارك الاعتبارات الهامة التالية عند تقييم فرص التعليم وسبل العيش:</a:t>
            </a:r>
          </a:p>
          <a:p>
            <a:pPr algn="r" rtl="1">
              <a:buFont typeface="Arial" pitchFamily="34" charset="0"/>
              <a:buChar char="•"/>
            </a:pPr>
            <a:r>
              <a:rPr lang="ar-SA" sz="1200" kern="1200" baseline="0" dirty="0">
                <a:solidFill>
                  <a:schemeClr val="tx1"/>
                </a:solidFill>
                <a:latin typeface="Arial"/>
                <a:cs typeface="Arial"/>
              </a:rPr>
              <a:t> فھم ما إذا کانت أنشطة التعلیم/سبل العیش الخاصة بالناجین/الناجيات قد لعبت دوراً في العنف المبني علی النوع الاجتماعي الذي</a:t>
            </a:r>
          </a:p>
          <a:p>
            <a:pPr algn="r" rtl="1"/>
            <a:r>
              <a:rPr lang="ar-SA" sz="1200" kern="1200" baseline="0" dirty="0">
                <a:solidFill>
                  <a:schemeClr val="tx1"/>
                </a:solidFill>
                <a:latin typeface="Arial"/>
                <a:cs typeface="Arial"/>
              </a:rPr>
              <a:t>عانوا منه. وفي بعض الحالات، يتعرض الناجون/الناجيات للعنف نتيجة لعملهم أو أنشطتهم التعليمية،</a:t>
            </a:r>
          </a:p>
          <a:p>
            <a:pPr algn="r" rtl="1"/>
            <a:r>
              <a:rPr lang="ar-SA" sz="1200" kern="1200" baseline="0" dirty="0">
                <a:solidFill>
                  <a:schemeClr val="tx1"/>
                </a:solidFill>
                <a:latin typeface="Arial"/>
                <a:cs typeface="Arial"/>
              </a:rPr>
              <a:t>على سبيل المثال في المدرسة أو في الطريق إلى السوق. ويمكن أن يحول ذلك دون مواصلتهم هذه</a:t>
            </a:r>
          </a:p>
          <a:p>
            <a:pPr algn="r" rtl="1"/>
            <a:r>
              <a:rPr lang="ar-SA" sz="1200" kern="1200" baseline="0" dirty="0">
                <a:solidFill>
                  <a:schemeClr val="tx1"/>
                </a:solidFill>
                <a:latin typeface="Arial"/>
                <a:cs typeface="Arial"/>
              </a:rPr>
              <a:t>الأنشطة، مما يجعلهم أكثر ضعفاً على المدى الطويل. ومن المهم التحدث عن ذلك في</a:t>
            </a:r>
          </a:p>
          <a:p>
            <a:pPr algn="r" rtl="1"/>
            <a:r>
              <a:rPr lang="ar-SA" sz="1200" kern="1200" baseline="0" dirty="0">
                <a:solidFill>
                  <a:schemeClr val="tx1"/>
                </a:solidFill>
                <a:latin typeface="Arial"/>
                <a:cs typeface="Arial"/>
              </a:rPr>
              <a:t>تقييم السلامة.</a:t>
            </a:r>
          </a:p>
          <a:p>
            <a:pPr algn="r" rtl="1">
              <a:buFont typeface="Arial" pitchFamily="34" charset="0"/>
              <a:buChar char="•"/>
            </a:pPr>
            <a:r>
              <a:rPr lang="ar-SA" sz="1200" kern="1200" baseline="0" dirty="0">
                <a:solidFill>
                  <a:schemeClr val="tx1"/>
                </a:solidFill>
                <a:latin typeface="Arial"/>
                <a:cs typeface="Arial"/>
              </a:rPr>
              <a:t> فهم ما إذا كانت أنشطة التعليم/سبل العيش تلعب دوراً في أهداف حياة الناجي/الناجية. يمكن أن يكون حلم الناجي/الناجية</a:t>
            </a:r>
          </a:p>
          <a:p>
            <a:pPr algn="r" rtl="1"/>
            <a:r>
              <a:rPr lang="ar-SA" sz="1200" kern="1200" baseline="0" dirty="0">
                <a:solidFill>
                  <a:schemeClr val="tx1"/>
                </a:solidFill>
                <a:latin typeface="Arial"/>
                <a:cs typeface="Arial"/>
              </a:rPr>
              <a:t>لإنهاء المدرسة أو لبدء عمله الخاص جزءاً هاماً من أهداف حياته وخطة</a:t>
            </a:r>
          </a:p>
          <a:p>
            <a:pPr algn="r" rtl="1"/>
            <a:r>
              <a:rPr lang="ar-SA" sz="1200" kern="1200" baseline="0" dirty="0">
                <a:solidFill>
                  <a:schemeClr val="tx1"/>
                </a:solidFill>
                <a:latin typeface="Arial"/>
                <a:cs typeface="Arial"/>
              </a:rPr>
              <a:t>العمل الخاصة به. فقد يشعر بأن الحادث أو وضعه بعد الحادث لن يسمح له بمتابعة تحقيق</a:t>
            </a:r>
          </a:p>
          <a:p>
            <a:pPr algn="r" rtl="1"/>
            <a:r>
              <a:rPr lang="ar-SA" sz="1200" kern="1200" baseline="0" dirty="0">
                <a:solidFill>
                  <a:schemeClr val="tx1"/>
                </a:solidFill>
                <a:latin typeface="Arial"/>
                <a:cs typeface="Arial"/>
              </a:rPr>
              <a:t>طموحاته. ومن المهم أيضاً أن نفهم أن التعليم/سبل العيش قد لا تكون جزءاً من أهداف الناجي/الناجية</a:t>
            </a:r>
          </a:p>
          <a:p>
            <a:pPr algn="r" rtl="1"/>
            <a:r>
              <a:rPr lang="ar-SA" sz="1200" kern="1200" baseline="0" dirty="0">
                <a:solidFill>
                  <a:schemeClr val="tx1"/>
                </a:solidFill>
                <a:latin typeface="Arial"/>
                <a:cs typeface="Arial"/>
              </a:rPr>
              <a:t>وأن احتياجاته قد لا تتحقق في هذا المجال. على هذا النحو، ينبغي ألا تكون الإحالة إلى هذه الخدمات تلقائية،</a:t>
            </a:r>
          </a:p>
          <a:p>
            <a:pPr algn="r" rtl="1"/>
            <a:r>
              <a:rPr lang="ar-SA" sz="1200" kern="1200" baseline="0" dirty="0">
                <a:solidFill>
                  <a:schemeClr val="tx1"/>
                </a:solidFill>
                <a:latin typeface="Arial"/>
                <a:cs typeface="Arial"/>
              </a:rPr>
              <a:t>بل تكون على أساس الحاجة المعرب عنها. تجنب الإشارة إلى أن أنشطة التعليم أو سبل كسب</a:t>
            </a:r>
          </a:p>
          <a:p>
            <a:pPr algn="r" rtl="1"/>
            <a:r>
              <a:rPr lang="ar-SA" sz="1200" kern="1200" baseline="0" dirty="0">
                <a:solidFill>
                  <a:schemeClr val="tx1"/>
                </a:solidFill>
                <a:latin typeface="Arial"/>
                <a:cs typeface="Arial"/>
              </a:rPr>
              <a:t>العيش ستكون على نحو ما حلاًّ للناجين/للناجيات.</a:t>
            </a:r>
          </a:p>
          <a:p>
            <a:pPr algn="r" rtl="1">
              <a:buFont typeface="Arial" pitchFamily="34" charset="0"/>
              <a:buChar char="•"/>
            </a:pPr>
            <a:r>
              <a:rPr lang="ar-SA" sz="1200" kern="1200" baseline="0" dirty="0">
                <a:solidFill>
                  <a:schemeClr val="tx1"/>
                </a:solidFill>
                <a:latin typeface="Arial"/>
                <a:cs typeface="Arial"/>
              </a:rPr>
              <a:t> تحديد فرص وحواجز ودعم الناجي/الناجية فيما يتعلق بالوصول إلى التعليم/سبل العيش. ماذا كانت</a:t>
            </a:r>
          </a:p>
          <a:p>
            <a:pPr algn="r" rtl="1"/>
            <a:r>
              <a:rPr lang="ar-SA" sz="1200" kern="1200" baseline="0" dirty="0">
                <a:solidFill>
                  <a:schemeClr val="tx1"/>
                </a:solidFill>
                <a:latin typeface="Arial"/>
                <a:cs typeface="Arial"/>
              </a:rPr>
              <a:t>أنشطة الناجي/الناجية فيما يتعلق بالتعليم/سبل العيش قبل وقوع الحادث؟ هل يمكنه العودة إليها أم تحويل</a:t>
            </a:r>
          </a:p>
          <a:p>
            <a:pPr algn="r" rtl="1"/>
            <a:r>
              <a:rPr lang="ar-SA" sz="1200" kern="1200" baseline="0" dirty="0">
                <a:solidFill>
                  <a:schemeClr val="tx1"/>
                </a:solidFill>
                <a:latin typeface="Arial"/>
                <a:cs typeface="Arial"/>
              </a:rPr>
              <a:t>تلك المهارات إلى مساعٍ جديدة؟ هل هناك مهارات أخرى يرغب في تطبيقها أو أفكار تجارية بديلة</a:t>
            </a:r>
          </a:p>
          <a:p>
            <a:pPr algn="r" rtl="1"/>
            <a:r>
              <a:rPr lang="ar-SA" sz="1200" kern="1200" baseline="0" dirty="0">
                <a:solidFill>
                  <a:schemeClr val="tx1"/>
                </a:solidFill>
                <a:latin typeface="Arial"/>
                <a:cs typeface="Arial"/>
              </a:rPr>
              <a:t>يرغب في استكشافها؟ هل هناك برامج تدريبية في المنطقة قد يهتم بها الناجي/الناجية؟ هل</a:t>
            </a:r>
          </a:p>
          <a:p>
            <a:pPr algn="r" rtl="1"/>
            <a:r>
              <a:rPr lang="ar-SA" sz="1200" kern="1200" baseline="0" dirty="0">
                <a:solidFill>
                  <a:schemeClr val="tx1"/>
                </a:solidFill>
                <a:latin typeface="Arial"/>
                <a:cs typeface="Arial"/>
              </a:rPr>
              <a:t>يوجد مركز لرعاية الأطفال أو صديق أو قريب داعم يمكنه مساعدته في الاعتناء بالأطفال أثناء</a:t>
            </a:r>
          </a:p>
          <a:p>
            <a:pPr algn="r" rtl="1"/>
            <a:r>
              <a:rPr lang="ar-SA" sz="1200" kern="1200" baseline="0" dirty="0">
                <a:solidFill>
                  <a:schemeClr val="tx1"/>
                </a:solidFill>
                <a:latin typeface="Arial"/>
                <a:cs typeface="Arial"/>
              </a:rPr>
              <a:t>حضور الصفوف الدراسية؟</a:t>
            </a:r>
          </a:p>
          <a:p>
            <a:pPr algn="r" rtl="1">
              <a:buFont typeface="Arial" pitchFamily="34" charset="0"/>
              <a:buChar char="•"/>
            </a:pPr>
            <a:r>
              <a:rPr lang="ar-SA" sz="1200" kern="1200" baseline="0" dirty="0">
                <a:solidFill>
                  <a:schemeClr val="tx1"/>
                </a:solidFill>
                <a:latin typeface="Arial"/>
                <a:cs typeface="Arial"/>
              </a:rPr>
              <a:t> قبل البدء في محادثة مع الناجي/الناجية، تأكد من أنك على دراية جيدة</a:t>
            </a:r>
          </a:p>
          <a:p>
            <a:pPr algn="r" rtl="1"/>
            <a:r>
              <a:rPr lang="ar-SA" sz="1200" kern="1200" baseline="0" dirty="0">
                <a:solidFill>
                  <a:schemeClr val="tx1"/>
                </a:solidFill>
                <a:latin typeface="Arial"/>
                <a:cs typeface="Arial"/>
              </a:rPr>
              <a:t>بالدعم والخدمات الحالية في التعليم/سبل العيش في سياقك، حتى تتمكن من توفير معلومات دقيقة</a:t>
            </a:r>
          </a:p>
          <a:p>
            <a:pPr algn="r" rtl="1"/>
            <a:r>
              <a:rPr lang="ar-SA" sz="1200" kern="1200" baseline="0" dirty="0">
                <a:solidFill>
                  <a:schemeClr val="tx1"/>
                </a:solidFill>
                <a:latin typeface="Arial"/>
                <a:cs typeface="Arial"/>
              </a:rPr>
              <a:t>للناجي/الناجية حول خياراته. لا تبني توقعات خاطئة. كما يجب أن تكون أيضاً على علم</a:t>
            </a:r>
          </a:p>
          <a:p>
            <a:pPr algn="r" rtl="1"/>
            <a:r>
              <a:rPr lang="ar-SA" sz="1200" kern="1200" baseline="0" dirty="0">
                <a:solidFill>
                  <a:schemeClr val="tx1"/>
                </a:solidFill>
                <a:latin typeface="Arial"/>
                <a:cs typeface="Arial"/>
              </a:rPr>
              <a:t>بهذه المخاطر المحتملة لمثل تلك الأنشطة ومناقشتها مع الناجي/الناجية.</a:t>
            </a:r>
          </a:p>
          <a:p>
            <a:pPr algn="r" rtl="1">
              <a:buFont typeface="Arial" pitchFamily="34" charset="0"/>
              <a:buChar char="•"/>
            </a:pPr>
            <a:r>
              <a:rPr lang="ar-SA" sz="1200" kern="1200" baseline="0" dirty="0">
                <a:solidFill>
                  <a:schemeClr val="tx1"/>
                </a:solidFill>
                <a:latin typeface="Arial"/>
                <a:cs typeface="Arial"/>
              </a:rPr>
              <a:t>  تحديد مجموعة من الخيارات في التعليم/سبل العيش للناجين/الناجيات. لا تفترض أن فئة واحدة ستناسب الجميع.</a:t>
            </a:r>
          </a:p>
          <a:p>
            <a:pPr algn="r" rtl="1"/>
            <a:r>
              <a:rPr lang="ar-SA" sz="1200" kern="1200" baseline="0" dirty="0">
                <a:solidFill>
                  <a:schemeClr val="tx1"/>
                </a:solidFill>
                <a:latin typeface="Arial"/>
                <a:cs typeface="Arial"/>
              </a:rPr>
              <a:t>ومن المهم تقديم الدعم للناجين/الناج الأصغر سناً لمواصلة التعليم الرسمي أو العودة إليه، وقد ينطوي ذلك على الإحالة</a:t>
            </a:r>
          </a:p>
          <a:p>
            <a:pPr algn="r" rtl="1"/>
            <a:r>
              <a:rPr lang="ar-SA" sz="1200" kern="1200" baseline="0" dirty="0">
                <a:solidFill>
                  <a:schemeClr val="tx1"/>
                </a:solidFill>
                <a:latin typeface="Arial"/>
                <a:cs typeface="Arial"/>
              </a:rPr>
              <a:t>إلى برامج التعلم المعجلة أو الفصول الدراسية التعويضية. وفي الحالات التي لا يكون فيها التعليم الرسمي خياراً ملائماً،</a:t>
            </a:r>
          </a:p>
          <a:p>
            <a:pPr algn="r" rtl="1"/>
            <a:r>
              <a:rPr lang="ar-SA" sz="1200" kern="1200" baseline="0" dirty="0">
                <a:solidFill>
                  <a:schemeClr val="tx1"/>
                </a:solidFill>
                <a:latin typeface="Arial"/>
                <a:cs typeface="Arial"/>
              </a:rPr>
              <a:t>قد تكون فصول المهارات الحياتية ومحو الأمية والحساب وسيلة جيدة لتزويد كل من المراهقين والبالغين من الناجين/الناجيات</a:t>
            </a:r>
          </a:p>
          <a:p>
            <a:pPr algn="r" rtl="1"/>
            <a:r>
              <a:rPr lang="ar-SA" sz="1200" kern="1200" baseline="0" dirty="0">
                <a:solidFill>
                  <a:schemeClr val="tx1"/>
                </a:solidFill>
                <a:latin typeface="Arial"/>
                <a:cs typeface="Arial"/>
              </a:rPr>
              <a:t>بالمعرفة والمهارات المهمة وممارسة نشاط مفيد. وينبغي أيضاً تطوير أنشطة</a:t>
            </a:r>
          </a:p>
          <a:p>
            <a:pPr algn="r" rtl="1"/>
            <a:r>
              <a:rPr lang="ar-SA" sz="1200" kern="1200" baseline="0" dirty="0">
                <a:solidFill>
                  <a:schemeClr val="tx1"/>
                </a:solidFill>
                <a:latin typeface="Arial"/>
                <a:cs typeface="Arial"/>
              </a:rPr>
              <a:t>سبل العيش بعناية لتتناسب مع السوق وقدرات الناجين/الناجيات ووضع عائلاتهم. ويمكن أن يكون التدريب المهني</a:t>
            </a:r>
          </a:p>
          <a:p>
            <a:pPr algn="r" rtl="1"/>
            <a:r>
              <a:rPr lang="ar-SA" sz="1200" kern="1200" baseline="0" dirty="0">
                <a:solidFill>
                  <a:schemeClr val="tx1"/>
                </a:solidFill>
                <a:latin typeface="Arial"/>
                <a:cs typeface="Arial"/>
              </a:rPr>
              <a:t>وتعليم الأعمال التجارية الصغيرة والبدء في العمل وخطط العمالة جميعها خيارات جيدة للناجين/الناجيات</a:t>
            </a:r>
          </a:p>
          <a:p>
            <a:pPr algn="r" rtl="1"/>
            <a:r>
              <a:rPr lang="ar-SA" sz="1200" kern="1200" baseline="0" dirty="0">
                <a:solidFill>
                  <a:schemeClr val="tx1"/>
                </a:solidFill>
                <a:latin typeface="Arial"/>
                <a:cs typeface="Arial"/>
              </a:rPr>
              <a:t>تبعاً لحالتهم.</a:t>
            </a:r>
          </a:p>
          <a:p>
            <a:pPr rtl="1"/>
            <a:endParaRPr lang="ar-SA" sz="1200" kern="1200" baseline="0" dirty="0">
              <a:solidFill>
                <a:schemeClr val="tx1"/>
              </a:solidFill>
              <a:latin typeface="Arial"/>
              <a:ea typeface="Arial"/>
              <a:cs typeface="Arial"/>
            </a:endParaRPr>
          </a:p>
          <a:p>
            <a:pPr algn="r" rtl="1"/>
            <a:r>
              <a:rPr lang="ar-SA" sz="1200" kern="1200" baseline="0" dirty="0">
                <a:solidFill>
                  <a:schemeClr val="tx1"/>
                </a:solidFill>
                <a:latin typeface="Arial"/>
                <a:cs typeface="Arial"/>
              </a:rPr>
              <a:t>التنسيق مع مقدمي خدمات التعليم/سبل العيش لإيجاد الطرق المناسبة لإشراك الناجين/الناجيات في</a:t>
            </a:r>
          </a:p>
          <a:p>
            <a:pPr algn="r" rtl="1"/>
            <a:r>
              <a:rPr lang="ar-SA" sz="1200" kern="1200" baseline="0" dirty="0">
                <a:solidFill>
                  <a:schemeClr val="tx1"/>
                </a:solidFill>
                <a:latin typeface="Arial"/>
                <a:cs typeface="Arial"/>
              </a:rPr>
              <a:t>الأنشطة. عادةً لا يكون من الجيد أن تكون هناك برامج تستهدف الناجين/الناجيات على وجه التحديد، لأن هذه البرامج قد تصبح</a:t>
            </a:r>
          </a:p>
          <a:p>
            <a:pPr algn="r" rtl="1"/>
            <a:r>
              <a:rPr lang="ar-SA" sz="1200" kern="1200" baseline="0" dirty="0">
                <a:solidFill>
                  <a:schemeClr val="tx1"/>
                </a:solidFill>
                <a:latin typeface="Arial"/>
                <a:cs typeface="Arial"/>
              </a:rPr>
              <a:t>وصمة. وعلاوة على ذلك، من المرجح أن يكون هناك الكثير من الأشخاص الذين قد يتعرضون لخطر العنف المبني  على النوع الاجتماعي</a:t>
            </a:r>
          </a:p>
          <a:p>
            <a:pPr algn="r" rtl="1"/>
            <a:r>
              <a:rPr lang="ar-SA" sz="1200" kern="1200" baseline="0" dirty="0">
                <a:solidFill>
                  <a:schemeClr val="tx1"/>
                </a:solidFill>
                <a:latin typeface="Arial"/>
                <a:cs typeface="Arial"/>
              </a:rPr>
              <a:t>الذين يستفيدون أيضاً من هذه البرامج. ومن الناحية المثالية، ستكون هناك طرق آمنة وسرية لإجراء الإحالات إلى</a:t>
            </a:r>
          </a:p>
          <a:p>
            <a:pPr algn="r" rtl="1"/>
            <a:r>
              <a:rPr lang="ar-SA" sz="1200" kern="1200" baseline="0" dirty="0">
                <a:solidFill>
                  <a:schemeClr val="tx1"/>
                </a:solidFill>
                <a:latin typeface="Arial"/>
                <a:cs typeface="Arial"/>
              </a:rPr>
              <a:t>البرامج الموجودة التي يمكن أن تشمل الناجين/الناجيات دون الكشف عما حدث لهم أو بناء</a:t>
            </a:r>
          </a:p>
          <a:p>
            <a:pPr algn="r" rtl="1"/>
            <a:r>
              <a:rPr lang="ar-SA" sz="1200" kern="1200" baseline="0" dirty="0">
                <a:solidFill>
                  <a:schemeClr val="tx1"/>
                </a:solidFill>
                <a:latin typeface="Arial"/>
                <a:cs typeface="Arial"/>
              </a:rPr>
              <a:t>تصور بأن الناجين/الناجيات من العنف المبني على النوع الاجتماعي يحصلون على معاملة خاصة.</a:t>
            </a:r>
          </a:p>
          <a:p>
            <a:pPr algn="r" rtl="1">
              <a:buFont typeface="Arial" pitchFamily="34" charset="0"/>
              <a:buChar char="•"/>
            </a:pPr>
            <a:r>
              <a:rPr lang="ar-SA" sz="1200" kern="1200" baseline="0" dirty="0">
                <a:solidFill>
                  <a:schemeClr val="tx1"/>
                </a:solidFill>
                <a:latin typeface="Arial"/>
                <a:cs typeface="Arial"/>
              </a:rPr>
              <a:t>  وقد يكون من المهم تقديم دعم إضافي للناجين /الناجيات المشاركين في أنشطة التعليم/سبل العيش،</a:t>
            </a:r>
          </a:p>
          <a:p>
            <a:pPr algn="r" rtl="1"/>
            <a:r>
              <a:rPr lang="ar-SA" sz="1200" kern="1200" baseline="0" dirty="0">
                <a:solidFill>
                  <a:schemeClr val="tx1"/>
                </a:solidFill>
                <a:latin typeface="Arial"/>
                <a:cs typeface="Arial"/>
              </a:rPr>
              <a:t>خاصة المراهقين/المراهقات. بالإضافة إلى حلول رعاية الأطفال، قد يحتاج الناجون/الناجيات إلى دعم مالي</a:t>
            </a:r>
          </a:p>
          <a:p>
            <a:pPr algn="r" rtl="1"/>
            <a:r>
              <a:rPr lang="ar-SA" sz="1200" kern="1200" baseline="0" dirty="0">
                <a:solidFill>
                  <a:schemeClr val="tx1"/>
                </a:solidFill>
                <a:latin typeface="Arial"/>
                <a:cs typeface="Arial"/>
              </a:rPr>
              <a:t>أو نفسي واجتماعي إضافي وتدريب من أجل إكمال برامج التدريب أو التعلم بنجاح.</a:t>
            </a:r>
          </a:p>
          <a:p>
            <a:pPr algn="r" rtl="1">
              <a:buFont typeface="Arial" pitchFamily="34" charset="0"/>
              <a:buChar char="•"/>
            </a:pPr>
            <a:r>
              <a:rPr lang="ar-SA" sz="1200" kern="1200" baseline="0" dirty="0">
                <a:solidFill>
                  <a:schemeClr val="tx1"/>
                </a:solidFill>
                <a:latin typeface="Arial"/>
                <a:cs typeface="Arial"/>
              </a:rPr>
              <a:t> إذا تمت إحالة الناجي/الناجية إلى نشاط دون دعم إضافي، فقد يؤدي ذلك إلى انسحابه</a:t>
            </a:r>
          </a:p>
          <a:p>
            <a:pPr algn="r" rtl="1"/>
            <a:r>
              <a:rPr lang="ar-SA" sz="1200" kern="1200" baseline="0" dirty="0">
                <a:solidFill>
                  <a:schemeClr val="tx1"/>
                </a:solidFill>
                <a:latin typeface="Arial"/>
                <a:cs typeface="Arial"/>
              </a:rPr>
              <a:t>وخروجه بشعور أكبر بالفشل، مما قد يؤثر على استعداده للمحاولة مرة أخرى. ينبغي عدم إجراء الإحالات</a:t>
            </a:r>
          </a:p>
          <a:p>
            <a:pPr algn="r" rtl="1"/>
            <a:r>
              <a:rPr lang="ar-SA" sz="1200" kern="1200" baseline="0" dirty="0">
                <a:solidFill>
                  <a:schemeClr val="tx1"/>
                </a:solidFill>
                <a:latin typeface="Arial"/>
                <a:cs typeface="Arial"/>
              </a:rPr>
              <a:t>دون التفكير فيما إذا كان النشاط مناسباً وكيف سيتم</a:t>
            </a:r>
          </a:p>
          <a:p>
            <a:pPr algn="r" rtl="1"/>
            <a:r>
              <a:rPr lang="ar-SA" sz="1200" kern="1200" baseline="0" dirty="0">
                <a:solidFill>
                  <a:schemeClr val="tx1"/>
                </a:solidFill>
                <a:latin typeface="Arial"/>
                <a:cs typeface="Arial"/>
              </a:rPr>
              <a:t>دعم الناجي/الناجية. يمكن تقديم هذا الدعم كجزء من إدارة الحالة أو كجزء من برنامج التعليم/</a:t>
            </a:r>
          </a:p>
          <a:p>
            <a:pPr algn="r" rtl="1"/>
            <a:r>
              <a:rPr lang="ar-SA" sz="1200" kern="1200" baseline="0" dirty="0">
                <a:solidFill>
                  <a:schemeClr val="tx1"/>
                </a:solidFill>
                <a:latin typeface="Arial"/>
                <a:cs typeface="Arial"/>
              </a:rPr>
              <a:t>سبل العيش.</a:t>
            </a:r>
          </a:p>
          <a:p>
            <a:pPr algn="r" rtl="1"/>
            <a:r>
              <a:rPr lang="ar-SA" sz="1200" b="1" kern="1200" baseline="0" dirty="0">
                <a:solidFill>
                  <a:schemeClr val="tx1"/>
                </a:solidFill>
                <a:latin typeface="Arial"/>
                <a:cs typeface="Arial"/>
              </a:rPr>
              <a:t>تحديد العوامل الوقائية ونقاط القوة</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25</a:t>
            </a:fld>
            <a:endParaRPr lang="ar-SA"/>
          </a:p>
        </p:txBody>
      </p:sp>
    </p:spTree>
    <p:extLst>
      <p:ext uri="{BB962C8B-B14F-4D97-AF65-F5344CB8AC3E}">
        <p14:creationId xmlns:p14="http://schemas.microsoft.com/office/powerpoint/2010/main" val="19097556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العنصر النهائي لتقييم الاحتياجات النفسية والاجتماعية للناجية هو مساعدتها على تحديد العوامل الوقائية ونقاط القوة الخاصة بها. قد يبدأ ذلك عندما تروي قصتها؛ يجب أن تستمع إلى نقاط القوة في أسرتها وأوضاعها المعيشية والدعم الاجتماعي والمعتقدات الروحانية أو الدينية وآليات التأقلم الإيجابية مثل المشي أو القراءة أو الغناء. بعد أن روى الناجي/الناجية قصته، يمكنك أن تطرح أسئلة المتابعة المباشرة والتي تسعى للعثور على عوامل وقائية ونقاط قوة في حياته. يمكن رؤية بعض الأمثلة على هذه الأسئلة على يمين هذه الشريحة: </a:t>
            </a:r>
          </a:p>
          <a:p>
            <a:pPr lvl="1" algn="r" rtl="1">
              <a:buClr>
                <a:schemeClr val="accent4">
                  <a:lumMod val="75000"/>
                </a:schemeClr>
              </a:buClr>
            </a:pPr>
            <a:r>
              <a:rPr lang="ar-SA" smtClean="0">
                <a:latin typeface="Arial"/>
                <a:cs typeface="Arial"/>
              </a:rPr>
              <a:t>ما الذي تقوم به عند شعورك بالخوف؟</a:t>
            </a:r>
          </a:p>
          <a:p>
            <a:pPr lvl="1" algn="r" rtl="1">
              <a:buClr>
                <a:schemeClr val="accent4">
                  <a:lumMod val="75000"/>
                </a:schemeClr>
              </a:buClr>
            </a:pPr>
            <a:r>
              <a:rPr lang="ar-SA" smtClean="0">
                <a:latin typeface="Arial"/>
                <a:cs typeface="Arial"/>
              </a:rPr>
              <a:t>ما الذي تقوم به عند شعورك بالحزن؟</a:t>
            </a:r>
          </a:p>
          <a:p>
            <a:pPr lvl="1" algn="r" rtl="1">
              <a:buClr>
                <a:schemeClr val="accent4">
                  <a:lumMod val="75000"/>
                </a:schemeClr>
              </a:buClr>
            </a:pPr>
            <a:r>
              <a:rPr lang="ar-SA" smtClean="0">
                <a:latin typeface="Arial"/>
                <a:cs typeface="Arial"/>
              </a:rPr>
              <a:t>ما الذي تقوم به للشعور بالأمان؟</a:t>
            </a:r>
          </a:p>
          <a:p>
            <a:pPr lvl="1" algn="r" rtl="1">
              <a:buClr>
                <a:schemeClr val="accent4">
                  <a:lumMod val="75000"/>
                </a:schemeClr>
              </a:buClr>
            </a:pPr>
            <a:r>
              <a:rPr lang="ar-SA" smtClean="0">
                <a:latin typeface="Arial"/>
                <a:cs typeface="Arial"/>
              </a:rPr>
              <a:t>من هم الأشخاص الذين تشعر بالأمان معهم؟</a:t>
            </a:r>
          </a:p>
          <a:p>
            <a:pPr lvl="1" algn="r" rtl="1">
              <a:buClr>
                <a:schemeClr val="accent4">
                  <a:lumMod val="75000"/>
                </a:schemeClr>
              </a:buClr>
            </a:pPr>
            <a:r>
              <a:rPr lang="ar-SA" smtClean="0">
                <a:latin typeface="Arial"/>
                <a:cs typeface="Arial"/>
              </a:rPr>
              <a:t>من هم الأشخاص الذين يمنحونك الأمل والقوة؟</a:t>
            </a:r>
          </a:p>
          <a:p>
            <a:pPr lvl="1" algn="r" rtl="1">
              <a:buClr>
                <a:schemeClr val="accent4">
                  <a:lumMod val="75000"/>
                </a:schemeClr>
              </a:buClr>
            </a:pPr>
            <a:r>
              <a:rPr lang="ar-SA" smtClean="0">
                <a:latin typeface="Arial"/>
                <a:cs typeface="Arial"/>
              </a:rPr>
              <a:t>ما اهتماماتك؟</a:t>
            </a:r>
          </a:p>
          <a:p>
            <a:pPr algn="r" rtl="1"/>
            <a:r>
              <a:rPr lang="ar-SA" smtClean="0">
                <a:latin typeface="Arial"/>
                <a:cs typeface="Arial"/>
              </a:rPr>
              <a:t>سوف تساعدك جميع هذه المعلومات على تكوين صورة كاملة عن الحالة النفسية والاجتماعية للناجي/الناجية واحتياجاته ونقاط قوته. </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26</a:t>
            </a:fld>
            <a:endParaRPr lang="ar-SA"/>
          </a:p>
        </p:txBody>
      </p:sp>
    </p:spTree>
    <p:extLst>
      <p:ext uri="{BB962C8B-B14F-4D97-AF65-F5344CB8AC3E}">
        <p14:creationId xmlns:p14="http://schemas.microsoft.com/office/powerpoint/2010/main" val="19097556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العنصر الرابع من التقييم هو التقييم القانوني. في هذا العنصر، أنت تسعى لتحديد اهتمام الناجي/الناجية في متابعة الإجراءات القانونية من خلال نظم العدالة المتاحة . يمكنك تحقيق ذلك من خلال فهم اهتمام الناجي/الناجية في السعي للحصول على استجابة قانونية/في مجال العدالة ومعرفة الخيارات الموجودة لتحقيق العدالة في بيئتك، سواء كانت رسمية أو غير رسمية. ومن المهم ملاحظة أنه ما لم تثر الناجية مسألة إبلاغ الحالة للشرطة أو ترغب في رفع دعوة قضائية، فإننا عادةً لا نجري تقييماً للاحتياجات القانونية في التقييم الأولي مع الناجية. </a:t>
            </a:r>
          </a:p>
          <a:p>
            <a:pPr rtl="1"/>
            <a:endParaRPr lang="ar-SA" baseline="0" dirty="0"/>
          </a:p>
          <a:p>
            <a:pPr algn="r" rtl="1"/>
            <a:r>
              <a:rPr lang="ar-SA" smtClean="0">
                <a:latin typeface="Arial"/>
                <a:cs typeface="Arial"/>
              </a:rPr>
              <a:t>بالإضافة إلى ذلك، ليس من دورنا الضغط على أي ناج/ناجية للحصول على أي خدمات، بما في ذلك الخدمات القانونية. تذكر أن الناجي/الناجية يفهم وضعه الخاص ويحتاج إلى ما هو أفضل مما يمكننا فهمه. وقد يعرف أيضاً المخاطر التي لا نعرفها.</a:t>
            </a:r>
          </a:p>
          <a:p>
            <a:pPr rtl="1"/>
            <a:endParaRPr lang="ar-SA" baseline="0" dirty="0"/>
          </a:p>
          <a:p>
            <a:pPr algn="r" rtl="1"/>
            <a:r>
              <a:rPr lang="ar-SA" b="1" baseline="0" dirty="0">
                <a:latin typeface="Arial"/>
                <a:cs typeface="Arial"/>
              </a:rPr>
              <a:t>*قبل الانتقال إلى النشاط، دع المشاركين يعرفون أنه ليس من الضروري دائماً استخدام التقييمات الكاملة (أو جميع أنواع التقييمات المختلفة) لكل ناج/ناجية - فإن الحاجة لكل منها ستعتمد على الحالة. على سبيل المثال، إذا كان الناجي/الناجية واضحاً/واضحةً منذ بداية عملية إدارة الحالات بشأن عدم الرغبة في اتخاذ إجراء قانوني، فلن يتم استخدام التقييم القانوني (على الرغم من ذلك لا يزال يتوجب عليك إبلاغه/إبلاغها بحقوقه/حقوقها والخيارات المتاحة في مجال المساعدة القانونية واستجابات العدالة، حيثما أمكن ذلك).* </a:t>
            </a:r>
            <a:endParaRPr lang="ar-SA" b="1"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27</a:t>
            </a:fld>
            <a:endParaRPr lang="ar-SA"/>
          </a:p>
        </p:txBody>
      </p:sp>
    </p:spTree>
    <p:extLst>
      <p:ext uri="{BB962C8B-B14F-4D97-AF65-F5344CB8AC3E}">
        <p14:creationId xmlns:p14="http://schemas.microsoft.com/office/powerpoint/2010/main" val="20083176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a:latin typeface="Arial"/>
                <a:cs typeface="Arial"/>
              </a:rPr>
              <a:t>**توزيع النشرة 12.3 نشاط استنتاج الخلاصة**</a:t>
            </a:r>
            <a:endParaRPr lang="ar-SA" b="1" dirty="0"/>
          </a:p>
          <a:p>
            <a:pPr rtl="1"/>
            <a:endParaRPr lang="ar-SA" dirty="0"/>
          </a:p>
          <a:p>
            <a:pPr algn="r" rtl="1"/>
            <a:r>
              <a:rPr lang="ar-SA" smtClean="0">
                <a:latin typeface="Arial"/>
                <a:cs typeface="Arial"/>
              </a:rPr>
              <a:t>دعنا نستنتج الخلاصة! فليبدأ الجميع بإحصاء الأعداد. الآن الأشخاص من المجموعة رقم 1 يرفعون أيديهم ويعثرون على أشخاص من المجموعة رقم 2 لم يعملوا معهم من قبل.  فليكن الجميع مجموعات من شخصين.  إذا كنت من المجموعة رقم 1 سوف تقوم بإجراء التقييم الصحي والنفسي والاجتماعي لدراسة الحالة هذه  كعامل اجتماعي .   إذا كنت من المجموعة رقم 2 سوف تقوم بإجراء التقييم السلامة والتقييم القانوني لدراسة الحالة هذه.  لذلك، كل منكم سيحظى بدور ليكون العامل الاجتماعي  والناجي/الناجية.  </a:t>
            </a:r>
          </a:p>
          <a:p>
            <a:pPr rtl="1"/>
            <a:endParaRPr lang="ar-SA" baseline="0" dirty="0"/>
          </a:p>
          <a:p>
            <a:pPr algn="r" rtl="1"/>
            <a:r>
              <a:rPr lang="ar-SA" smtClean="0">
                <a:latin typeface="Arial"/>
                <a:cs typeface="Arial"/>
              </a:rPr>
              <a:t>بعد حوالي 10 دقائق، سوف أقوم بإعادتنا إلى المجموعة الأكبر. </a:t>
            </a:r>
          </a:p>
          <a:p>
            <a:pPr rtl="1"/>
            <a:endParaRPr lang="ar-SA" baseline="0" dirty="0"/>
          </a:p>
          <a:p>
            <a:pPr algn="r" rtl="1"/>
            <a:r>
              <a:rPr lang="ar-SA" smtClean="0">
                <a:latin typeface="Arial"/>
                <a:cs typeface="Arial"/>
              </a:rPr>
              <a:t>(بعد أداء الفريق للتدريب التمثيلي) هل هناك أي فرق ترغب في التطوع لتقديم التدريب التمثيلي الخاص بها للمجموعة بأكملها؟ </a:t>
            </a:r>
          </a:p>
          <a:p>
            <a:pPr rtl="1"/>
            <a:endParaRPr lang="ar-SA" baseline="0" dirty="0"/>
          </a:p>
          <a:p>
            <a:pPr algn="r" rtl="1"/>
            <a:r>
              <a:rPr lang="ar-SA" b="1" baseline="0" dirty="0">
                <a:latin typeface="Arial"/>
                <a:cs typeface="Arial"/>
              </a:rPr>
              <a:t>*اجعل المتطوعين يقومون بالتدريب التمثيلي. في ما بين لعب أدوار التدريب التمثيلي، قم بتسهيل المناقشة الجماعية بخصوص التدريب التمثيلي*</a:t>
            </a:r>
            <a:endParaRPr lang="ar-SA" b="1"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28</a:t>
            </a:fld>
            <a:endParaRPr lang="ar-SA"/>
          </a:p>
        </p:txBody>
      </p:sp>
    </p:spTree>
    <p:extLst>
      <p:ext uri="{BB962C8B-B14F-4D97-AF65-F5344CB8AC3E}">
        <p14:creationId xmlns:p14="http://schemas.microsoft.com/office/powerpoint/2010/main" val="27867559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algn="r" rtl="1"/>
            <a:r>
              <a:rPr lang="ar-SA" sz="1200" kern="1200" dirty="0">
                <a:solidFill>
                  <a:schemeClr val="tx1"/>
                </a:solidFill>
                <a:latin typeface="Arial"/>
                <a:cs typeface="Arial"/>
              </a:rPr>
              <a:t>أحد أخطر عواقب العنف المبني على النوع الاجتماعي هو خطر انتحار الناجي/الناجية. ومن المتوقع أن يكون لدى الناجين/الناجيات مشاعر الرغبة في الموت أو إنهاء حياتهم أو "الاختفاء". إذا كان الناجي/الناجية يعبر عن مثل هذه المشاعر، فمن المهم إجراء تقييم أكثر تعمقاً.  بعض الموظفين يشعرون بالقلق من أنهم إذا سألوا شخصاً ما إذا كانت لديه أفكار انتحارية، فإنهم بذلك قد يشجعون الشخص على التفكير في الانتحار. وليس هناك ما يدل على أن هذا صحيح.  </a:t>
            </a:r>
          </a:p>
          <a:p>
            <a:pPr rtl="1"/>
            <a:endParaRPr lang="ar-SA" sz="1100" kern="1200" dirty="0">
              <a:solidFill>
                <a:schemeClr val="tx1"/>
              </a:solidFill>
              <a:latin typeface="Arial"/>
              <a:ea typeface="Arial"/>
              <a:cs typeface="Arial"/>
            </a:endParaRPr>
          </a:p>
          <a:p>
            <a:pPr algn="r" rtl="1"/>
            <a:r>
              <a:rPr lang="ar-SA" sz="1200" b="1" kern="1200" dirty="0">
                <a:solidFill>
                  <a:schemeClr val="tx1"/>
                </a:solidFill>
                <a:latin typeface="Arial"/>
                <a:cs typeface="Arial"/>
              </a:rPr>
              <a:t>سيتعين على المنظمات وضع سياسات واضحة بشأن كيفية معالجة حالات خطر الانتحار، التي ينبغي أن تستند إلى قدرة الموظفين والمشرفين على إجراء تقييمات خطر الانتحار. إذا لم يتم تدريب الموظفين على وجه التحديد على كيفية القيام بذلك، فعندئذ يجب إخطار المشرف فوراً وينبغي النظر في الإحالة إلى خدمات الصحة العقلية المتخصصة، إن وجدت. </a:t>
            </a:r>
            <a:endParaRPr lang="ar-SA" sz="1100" kern="1200" dirty="0">
              <a:solidFill>
                <a:schemeClr val="tx1"/>
              </a:solidFill>
              <a:latin typeface="Arial"/>
              <a:ea typeface="Arial"/>
              <a:cs typeface="Arial"/>
            </a:endParaRPr>
          </a:p>
          <a:p>
            <a:pPr rtl="1"/>
            <a:endParaRPr lang="ar-SA" sz="1200" kern="1200" dirty="0">
              <a:solidFill>
                <a:schemeClr val="tx1"/>
              </a:solidFill>
              <a:latin typeface="Arial"/>
              <a:ea typeface="Arial"/>
              <a:cs typeface="Arial"/>
            </a:endParaRPr>
          </a:p>
          <a:p>
            <a:pPr algn="r" rtl="1"/>
            <a:r>
              <a:rPr lang="ar-SA" sz="1200" kern="1200" dirty="0">
                <a:solidFill>
                  <a:schemeClr val="tx1"/>
                </a:solidFill>
                <a:latin typeface="Arial"/>
                <a:cs typeface="Arial"/>
              </a:rPr>
              <a:t>إذا كان ذلك ضمن سياستك التنظيمية وتم تدريبك بشكل صحيح، فيجب اتباع توجيهات تقييم مخاطر الانتحار أدناه، والتي تتضمن الخطوات التالية:</a:t>
            </a:r>
            <a:endParaRPr lang="ar-SA" sz="1100" kern="1200" dirty="0">
              <a:solidFill>
                <a:schemeClr val="tx1"/>
              </a:solidFill>
              <a:latin typeface="Arial"/>
              <a:ea typeface="Arial"/>
              <a:cs typeface="Arial"/>
            </a:endParaRPr>
          </a:p>
          <a:p>
            <a:pPr lvl="0" algn="r" rtl="1"/>
            <a:r>
              <a:rPr lang="ar-SA" sz="1200" kern="1200" dirty="0">
                <a:solidFill>
                  <a:schemeClr val="tx1"/>
                </a:solidFill>
                <a:latin typeface="Arial"/>
                <a:cs typeface="Arial"/>
              </a:rPr>
              <a:t>الخطوة 1: تقييم الأفكار الانتحارية الحالية/السابقة</a:t>
            </a:r>
            <a:endParaRPr lang="ar-SA" sz="1100" kern="1200" dirty="0">
              <a:solidFill>
                <a:schemeClr val="tx1"/>
              </a:solidFill>
              <a:latin typeface="Arial"/>
              <a:ea typeface="Arial"/>
              <a:cs typeface="Arial"/>
            </a:endParaRPr>
          </a:p>
          <a:p>
            <a:pPr lvl="0" algn="r" rtl="1"/>
            <a:r>
              <a:rPr lang="ar-SA" sz="1200" kern="1200" dirty="0">
                <a:solidFill>
                  <a:schemeClr val="tx1"/>
                </a:solidFill>
                <a:latin typeface="Arial"/>
                <a:cs typeface="Arial"/>
              </a:rPr>
              <a:t>الخطوة 2: تقييم المخاطر: قوة الفتك واحتياجات السلامة </a:t>
            </a:r>
            <a:endParaRPr lang="ar-SA" sz="1100" kern="1200" dirty="0">
              <a:solidFill>
                <a:schemeClr val="tx1"/>
              </a:solidFill>
              <a:latin typeface="Arial"/>
              <a:ea typeface="Arial"/>
              <a:cs typeface="Arial"/>
            </a:endParaRPr>
          </a:p>
          <a:p>
            <a:pPr lvl="0" algn="r" rtl="1"/>
            <a:r>
              <a:rPr lang="ar-SA" sz="1200" kern="1200" dirty="0">
                <a:solidFill>
                  <a:schemeClr val="tx1"/>
                </a:solidFill>
                <a:latin typeface="Arial"/>
                <a:cs typeface="Arial"/>
              </a:rPr>
              <a:t>الخطوة 3: التعامل مع المشاعر وتقديم الدعم</a:t>
            </a:r>
            <a:endParaRPr lang="ar-SA" sz="1100" kern="1200" dirty="0">
              <a:solidFill>
                <a:schemeClr val="tx1"/>
              </a:solidFill>
              <a:latin typeface="Arial"/>
              <a:ea typeface="Arial"/>
              <a:cs typeface="Arial"/>
            </a:endParaRPr>
          </a:p>
          <a:p>
            <a:pPr lvl="0" algn="r" rtl="1"/>
            <a:r>
              <a:rPr lang="ar-SA" sz="1200" kern="1200" dirty="0">
                <a:solidFill>
                  <a:schemeClr val="tx1"/>
                </a:solidFill>
                <a:latin typeface="Arial"/>
                <a:cs typeface="Arial"/>
              </a:rPr>
              <a:t>الخطوة 4: وضع اتفاق سلامة </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 </a:t>
            </a:r>
            <a:endParaRPr lang="ar-SA" sz="1100" kern="1200" dirty="0">
              <a:solidFill>
                <a:schemeClr val="tx1"/>
              </a:solidFill>
              <a:latin typeface="Arial"/>
              <a:ea typeface="Arial"/>
              <a:cs typeface="Arial"/>
            </a:endParaRPr>
          </a:p>
          <a:p>
            <a:pPr algn="r" rtl="1"/>
            <a:r>
              <a:rPr lang="ar-SA" sz="1200" b="1" kern="1200" dirty="0">
                <a:solidFill>
                  <a:schemeClr val="tx1"/>
                </a:solidFill>
                <a:latin typeface="Arial"/>
                <a:cs typeface="Arial"/>
              </a:rPr>
              <a:t>الخطوة 2: تقييم المخاطر: قوة الفتك واحتياجات السلامة</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يجب عليك البحث بلطف عن أدلة لتحديد ما إذا كان الشخص لديه خطة.  يمكن أن تشمل هذه الأسئلة ما يلي:</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 </a:t>
            </a:r>
            <a:endParaRPr lang="ar-SA" sz="1100" kern="1200" dirty="0">
              <a:solidFill>
                <a:schemeClr val="tx1"/>
              </a:solidFill>
              <a:latin typeface="Arial"/>
              <a:ea typeface="Arial"/>
              <a:cs typeface="Arial"/>
            </a:endParaRPr>
          </a:p>
          <a:p>
            <a:pPr algn="r" rtl="1"/>
            <a:r>
              <a:rPr lang="ar-SA" sz="1200" i="1" kern="1200" dirty="0">
                <a:solidFill>
                  <a:schemeClr val="tx1"/>
                </a:solidFill>
                <a:latin typeface="Arial"/>
                <a:cs typeface="Arial"/>
              </a:rPr>
              <a:t>"أخبرني كيف يمكنك إنهاء حياتك. [اسمح للناجي/الناجية بالإجابة]. ماذا كنت ستفعل؟ متى كنت تعتقد أنك سوف تفعل ذلك؟ أين كنت تعتقد أنك سوف تفعل ذلك؟ هل (البنادق/الأقراص/ الوسائل الأخرى) (متاحة في المنزل /يسهل الحصول عليها)؟"</a:t>
            </a:r>
            <a:endParaRPr lang="ar-SA" sz="1100" kern="1200" dirty="0">
              <a:solidFill>
                <a:schemeClr val="tx1"/>
              </a:solidFill>
              <a:latin typeface="Arial"/>
              <a:ea typeface="Arial"/>
              <a:cs typeface="Arial"/>
            </a:endParaRPr>
          </a:p>
          <a:p>
            <a:pPr algn="r" rtl="1"/>
            <a:r>
              <a:rPr lang="ar-SA" sz="1200" i="1" kern="1200" dirty="0">
                <a:solidFill>
                  <a:schemeClr val="tx1"/>
                </a:solidFill>
                <a:latin typeface="Arial"/>
                <a:cs typeface="Arial"/>
              </a:rPr>
              <a:t> </a:t>
            </a:r>
            <a:endParaRPr lang="ar-SA" sz="1100" kern="1200" dirty="0">
              <a:solidFill>
                <a:schemeClr val="tx1"/>
              </a:solidFill>
              <a:latin typeface="Arial"/>
              <a:ea typeface="Arial"/>
              <a:cs typeface="Arial"/>
            </a:endParaRPr>
          </a:p>
          <a:p>
            <a:pPr algn="r" rtl="1"/>
            <a:r>
              <a:rPr lang="ar-SA" sz="1200" i="1" kern="1200" dirty="0">
                <a:solidFill>
                  <a:schemeClr val="tx1"/>
                </a:solidFill>
                <a:latin typeface="Arial"/>
                <a:cs typeface="Arial"/>
              </a:rPr>
              <a:t>"هل سبق لك أن بدأت في فعل شيء لإنهاء حياتك ولكن غيرت رأيك؟ هل سبق لك أن بدأت في فعل شيء لإنهاء حياتك ولكن قام شخص ما بإيقافك أو قاطعك؟ ماذا حدث؟ متى كان ذلك؟ أخبرني كم مرة حدث هذا." </a:t>
            </a:r>
            <a:endParaRPr lang="ar-SA" sz="1100" kern="1200" dirty="0">
              <a:solidFill>
                <a:schemeClr val="tx1"/>
              </a:solidFill>
              <a:latin typeface="Arial"/>
              <a:ea typeface="Arial"/>
              <a:cs typeface="Arial"/>
            </a:endParaRPr>
          </a:p>
          <a:p>
            <a:pPr lvl="0" algn="r" rtl="1"/>
            <a:r>
              <a:rPr lang="ar-SA" sz="1200" b="1" kern="1200" dirty="0">
                <a:solidFill>
                  <a:schemeClr val="tx1"/>
                </a:solidFill>
                <a:latin typeface="Arial"/>
                <a:cs typeface="Arial"/>
              </a:rPr>
              <a:t>إذا كان الشخص غير قادر على شرح خطة</a:t>
            </a:r>
            <a:r>
              <a:rPr lang="ar-SA" sz="1200" kern="1200" dirty="0">
                <a:solidFill>
                  <a:schemeClr val="tx1"/>
                </a:solidFill>
                <a:latin typeface="Arial"/>
                <a:cs typeface="Arial"/>
              </a:rPr>
              <a:t> لكيفية إنهاء حياته الخاصة و/أو ليست لديه سوابق من المحاولات، فإن الخطر يكون أقل  إلحاحاً. عند هذه المرحلة، ينبغي أن تدعم الشخص عن طريق استكشاف إستراتيجيات للتعامل مع المشاعر والأفكار الصعبة، وإذا لزم الأمر، وضع اتفاق سلامة مع الناجي/الناجية (انظر الخطوة 4).  </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 </a:t>
            </a:r>
            <a:endParaRPr lang="ar-SA" sz="1100" kern="1200" dirty="0">
              <a:solidFill>
                <a:schemeClr val="tx1"/>
              </a:solidFill>
              <a:latin typeface="Arial"/>
              <a:ea typeface="Arial"/>
              <a:cs typeface="Arial"/>
            </a:endParaRPr>
          </a:p>
          <a:p>
            <a:pPr lvl="0" algn="r" rtl="1"/>
            <a:r>
              <a:rPr lang="ar-SA" sz="1200" b="1" kern="1200" dirty="0">
                <a:solidFill>
                  <a:schemeClr val="tx1"/>
                </a:solidFill>
                <a:latin typeface="Arial"/>
                <a:cs typeface="Arial"/>
              </a:rPr>
              <a:t>إذا كان الناجي/الناجية قادراً على شرح خطة و/أو يشير إلى أنه حاول بالفعل الانتحار</a:t>
            </a:r>
            <a:r>
              <a:rPr lang="ar-SA" sz="1200" kern="1200" dirty="0">
                <a:solidFill>
                  <a:schemeClr val="tx1"/>
                </a:solidFill>
                <a:latin typeface="Arial"/>
                <a:cs typeface="Arial"/>
              </a:rPr>
              <a:t>، فيكون الخطر أكثر إلحاحاً. ينبغي عليك المتابعة إلى الخطوة التالية.</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 </a:t>
            </a:r>
            <a:endParaRPr lang="ar-SA" sz="1100" kern="1200" dirty="0">
              <a:solidFill>
                <a:schemeClr val="tx1"/>
              </a:solidFill>
              <a:latin typeface="Arial"/>
              <a:ea typeface="Arial"/>
              <a:cs typeface="Arial"/>
            </a:endParaRPr>
          </a:p>
          <a:p>
            <a:pPr algn="r" rtl="1"/>
            <a:r>
              <a:rPr lang="ar-SA" sz="1200" b="1" kern="1200" dirty="0">
                <a:solidFill>
                  <a:schemeClr val="tx1"/>
                </a:solidFill>
                <a:latin typeface="Arial"/>
                <a:cs typeface="Arial"/>
              </a:rPr>
              <a:t>الخطوة 3: التعامل مع المشاعر وتقديم الدعم</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من المهم أن تبقى هادئاً إذا كان الشخص يعبر عن أفكار انتحارية وخطة. وقد يكون ذلك عكس غريزتك، ولكن لا تحاول إقناع الشخص بالعدول عن ذلك أو تقديم المشورة حول ما ينبغي القيام به. فالشعور الذي لديه يؤدي غرضاً له - فهي آخر محاولة له في الشعور بأنه مسيطر على شيء ما. أخبرهم: </a:t>
            </a:r>
            <a:endParaRPr lang="ar-SA" sz="1100" kern="1200" dirty="0">
              <a:solidFill>
                <a:schemeClr val="tx1"/>
              </a:solidFill>
              <a:latin typeface="Arial"/>
              <a:ea typeface="Arial"/>
              <a:cs typeface="Arial"/>
            </a:endParaRPr>
          </a:p>
          <a:p>
            <a:pPr algn="r" rtl="1"/>
            <a:r>
              <a:rPr lang="ar-SA" sz="1200" i="1" kern="1200" dirty="0">
                <a:solidFill>
                  <a:schemeClr val="tx1"/>
                </a:solidFill>
                <a:latin typeface="Arial"/>
                <a:cs typeface="Arial"/>
              </a:rPr>
              <a:t>"أنا أفهم أنك تشعر بهذا وأنا آسف. أنا أعلم أنه كان من الصعب عليك مشاركة ذلك. أنت شجاع للغاية لإخباري.</a:t>
            </a:r>
            <a:r>
              <a:rPr lang="ar-SA" smtClean="0">
                <a:latin typeface="Arial"/>
                <a:cs typeface="Arial"/>
              </a:rPr>
              <a:t> </a:t>
            </a:r>
            <a:r>
              <a:rPr lang="ar-SA" sz="1200" i="1" kern="1200" dirty="0">
                <a:solidFill>
                  <a:schemeClr val="tx1"/>
                </a:solidFill>
                <a:latin typeface="Arial"/>
                <a:cs typeface="Arial"/>
              </a:rPr>
              <a:t>من المهم جداً بالنسبة لي ألا تؤذي نفسك. وأود أن نتوصل إلى خطة معاً لكيفية مساعدتك على عدم القيام بذلك. هل هذا مقبول بالنسبة لك؟"</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 </a:t>
            </a:r>
            <a:endParaRPr lang="ar-SA" sz="1100" kern="1200" dirty="0">
              <a:solidFill>
                <a:schemeClr val="tx1"/>
              </a:solidFill>
              <a:latin typeface="Arial"/>
              <a:ea typeface="Arial"/>
              <a:cs typeface="Arial"/>
            </a:endParaRPr>
          </a:p>
          <a:p>
            <a:pPr algn="r" rtl="1"/>
            <a:r>
              <a:rPr lang="ar-SA" sz="1200" b="1" kern="1200" dirty="0">
                <a:solidFill>
                  <a:schemeClr val="tx1"/>
                </a:solidFill>
                <a:latin typeface="Arial"/>
                <a:cs typeface="Arial"/>
              </a:rPr>
              <a:t>الخطوة 4: وضع خطة سلامة</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 </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إن وضع اتفاق سلامة مع الناجي/الناجية هو وسيلة تساعدك على تحديد إستراتيجياته الخاصة للتخفيف والوقاية. شرح الغرض من الاتفاق.  </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 </a:t>
            </a:r>
            <a:endParaRPr lang="ar-SA" sz="1100" kern="1200" dirty="0">
              <a:solidFill>
                <a:schemeClr val="tx1"/>
              </a:solidFill>
              <a:latin typeface="Arial"/>
              <a:ea typeface="Arial"/>
              <a:cs typeface="Arial"/>
            </a:endParaRPr>
          </a:p>
          <a:p>
            <a:pPr algn="r" rtl="1"/>
            <a:r>
              <a:rPr lang="ar-SA" sz="1200" u="sng" kern="1200" dirty="0">
                <a:solidFill>
                  <a:schemeClr val="tx1"/>
                </a:solidFill>
                <a:latin typeface="Arial"/>
                <a:cs typeface="Arial"/>
              </a:rPr>
              <a:t>مساعدة الشخص على تحديد </a:t>
            </a:r>
            <a:r>
              <a:rPr lang="ar-SA" sz="1200" b="1" u="sng" kern="1200" dirty="0">
                <a:solidFill>
                  <a:schemeClr val="tx1"/>
                </a:solidFill>
                <a:latin typeface="Arial"/>
                <a:cs typeface="Arial"/>
              </a:rPr>
              <a:t>علامات التحذير</a:t>
            </a:r>
            <a:r>
              <a:rPr lang="ar-SA" sz="1200" u="sng" kern="1200" dirty="0">
                <a:solidFill>
                  <a:schemeClr val="tx1"/>
                </a:solidFill>
                <a:latin typeface="Arial"/>
                <a:cs typeface="Arial"/>
              </a:rPr>
              <a:t>:</a:t>
            </a:r>
            <a:endParaRPr lang="ar-SA" sz="1100" kern="1200" dirty="0">
              <a:solidFill>
                <a:schemeClr val="tx1"/>
              </a:solidFill>
              <a:latin typeface="Arial"/>
              <a:ea typeface="Arial"/>
              <a:cs typeface="Arial"/>
            </a:endParaRPr>
          </a:p>
          <a:p>
            <a:pPr lvl="0" algn="r" rtl="1"/>
            <a:r>
              <a:rPr lang="ar-SA" sz="1200" i="1" kern="1200" dirty="0">
                <a:solidFill>
                  <a:schemeClr val="tx1"/>
                </a:solidFill>
                <a:latin typeface="Arial"/>
                <a:cs typeface="Arial"/>
              </a:rPr>
              <a:t>"أخبرني ماذا يحدث عندما تبدأ في التفكير في قتل نفسك أو الرغبة في إيذاء نفسك؟ بماذا تشعر؟ ما الذي تفكر فيه؟ كيف ستعرف متى ستحتاج إلى استخدام هذه الإستراتيجيات؟" </a:t>
            </a:r>
            <a:endParaRPr lang="ar-SA" sz="1100" kern="1200" dirty="0">
              <a:solidFill>
                <a:schemeClr val="tx1"/>
              </a:solidFill>
              <a:latin typeface="Arial"/>
              <a:ea typeface="Arial"/>
              <a:cs typeface="Arial"/>
            </a:endParaRPr>
          </a:p>
          <a:p>
            <a:pPr lvl="1" algn="r" rtl="1"/>
            <a:r>
              <a:rPr lang="ar-SA" sz="1200" kern="1200" dirty="0">
                <a:solidFill>
                  <a:schemeClr val="tx1"/>
                </a:solidFill>
                <a:latin typeface="Arial"/>
                <a:cs typeface="Arial"/>
              </a:rPr>
              <a:t>إدراج علامات التحذير (الأفكار والصور وعمليات التفكير والمزاج و/أو السلوكيات) باستخدام كلمات الناجي/الناجية الخاصة.</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 </a:t>
            </a:r>
            <a:endParaRPr lang="ar-SA" sz="1100" kern="1200" dirty="0">
              <a:solidFill>
                <a:schemeClr val="tx1"/>
              </a:solidFill>
              <a:latin typeface="Arial"/>
              <a:ea typeface="Arial"/>
              <a:cs typeface="Arial"/>
            </a:endParaRPr>
          </a:p>
          <a:p>
            <a:pPr algn="r" rtl="1"/>
            <a:r>
              <a:rPr lang="ar-SA" sz="1200" u="sng" kern="1200" dirty="0">
                <a:solidFill>
                  <a:schemeClr val="tx1"/>
                </a:solidFill>
                <a:latin typeface="Arial"/>
                <a:cs typeface="Arial"/>
              </a:rPr>
              <a:t>مساعدة الشخص على </a:t>
            </a:r>
            <a:r>
              <a:rPr lang="ar-SA" sz="1200" b="1" u="sng" kern="1200" dirty="0">
                <a:solidFill>
                  <a:schemeClr val="tx1"/>
                </a:solidFill>
                <a:latin typeface="Arial"/>
                <a:cs typeface="Arial"/>
              </a:rPr>
              <a:t>تحديد إستراتيجيات لشعور أفضل</a:t>
            </a:r>
            <a:r>
              <a:rPr lang="ar-SA" sz="1200" u="sng" kern="1200" dirty="0">
                <a:solidFill>
                  <a:schemeClr val="tx1"/>
                </a:solidFill>
                <a:latin typeface="Arial"/>
                <a:cs typeface="Arial"/>
              </a:rPr>
              <a:t>:</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اشرح للناجي/الناجية: "نحن نرغب في العثور على أشياء أخرى يمكنك القيام بها لتشعر بتحسن".</a:t>
            </a:r>
            <a:endParaRPr lang="ar-SA" sz="1100" kern="1200" dirty="0">
              <a:solidFill>
                <a:schemeClr val="tx1"/>
              </a:solidFill>
              <a:latin typeface="Arial"/>
              <a:ea typeface="Arial"/>
              <a:cs typeface="Arial"/>
            </a:endParaRPr>
          </a:p>
          <a:p>
            <a:pPr lvl="0" algn="r" rtl="1"/>
            <a:r>
              <a:rPr lang="ar-SA" sz="1200" i="1" kern="1200" dirty="0">
                <a:solidFill>
                  <a:schemeClr val="tx1"/>
                </a:solidFill>
                <a:latin typeface="Arial"/>
                <a:cs typeface="Arial"/>
              </a:rPr>
              <a:t>"عندما فكرت في قتل نفسك من قبل، ما الذي منعك من القيام بذلك؟"</a:t>
            </a:r>
            <a:endParaRPr lang="ar-SA" sz="1100" kern="1200" dirty="0">
              <a:solidFill>
                <a:schemeClr val="tx1"/>
              </a:solidFill>
              <a:latin typeface="Arial"/>
              <a:ea typeface="Arial"/>
              <a:cs typeface="Arial"/>
            </a:endParaRPr>
          </a:p>
          <a:p>
            <a:pPr lvl="0" algn="r" rtl="1"/>
            <a:r>
              <a:rPr lang="ar-SA" sz="1200" i="1" kern="1200" dirty="0">
                <a:solidFill>
                  <a:schemeClr val="tx1"/>
                </a:solidFill>
                <a:latin typeface="Arial"/>
                <a:cs typeface="Arial"/>
              </a:rPr>
              <a:t>"قل لي بعض الأشياء التي يمكنك القيام بها لمساعدة نفسك على الشعور بالتحسن عندما تبدأ في التفكير في إيذاء نفسك أو الرغبة في إنهاء حياتك. ما الذي ساعدك على الشعور بالتحسن في السابق؟ هل هناك شخص يمكنك التحدث معه أو الذهاب إليه؟"</a:t>
            </a:r>
            <a:endParaRPr lang="ar-SA" sz="1100" kern="1200" dirty="0">
              <a:solidFill>
                <a:schemeClr val="tx1"/>
              </a:solidFill>
              <a:latin typeface="Arial"/>
              <a:ea typeface="Arial"/>
              <a:cs typeface="Arial"/>
            </a:endParaRPr>
          </a:p>
          <a:p>
            <a:pPr lvl="1" algn="r" rtl="1"/>
            <a:r>
              <a:rPr lang="ar-SA" sz="1200" kern="1200" dirty="0">
                <a:solidFill>
                  <a:schemeClr val="tx1"/>
                </a:solidFill>
                <a:latin typeface="Arial"/>
                <a:cs typeface="Arial"/>
              </a:rPr>
              <a:t>وبناء على ما يقوله الشخص، اتفق على أنه سيستخدم هذه الإستراتيجيات/يفعل هذه الأشياء المفيدة بدلاً من إيذاء نفسه. </a:t>
            </a:r>
            <a:endParaRPr lang="ar-SA" sz="1100" kern="1200" dirty="0">
              <a:solidFill>
                <a:schemeClr val="tx1"/>
              </a:solidFill>
              <a:latin typeface="Arial"/>
              <a:ea typeface="Arial"/>
              <a:cs typeface="Arial"/>
            </a:endParaRPr>
          </a:p>
          <a:p>
            <a:pPr lvl="0" algn="r" rtl="1"/>
            <a:r>
              <a:rPr lang="ar-SA" sz="1200" kern="1200" dirty="0">
                <a:solidFill>
                  <a:schemeClr val="tx1"/>
                </a:solidFill>
                <a:latin typeface="Arial"/>
                <a:cs typeface="Arial"/>
              </a:rPr>
              <a:t>اسأل الشخص حول ما قد يعيق استخدامه لهذه الإستراتيجيات للشعور بالتحسن.  وبعبارة أخرى، أنت ترغب في تحديد الإستراتيجيات التي تكون عملية وممكنة ليسهل على الشخص القيام بها. </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 </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وإذا كان الشخص غير قادر على تحديد أي إستراتيجيات، فيجب عليك التشاور مع المشرف ومناقشة إمكانية الإحالة إلى خدمات الصحة النفسية، أو إن لم تكن متاحة، للرعاية الطبية الطارئة.  </a:t>
            </a:r>
            <a:endParaRPr lang="ar-SA" sz="1100" kern="1200" dirty="0">
              <a:solidFill>
                <a:schemeClr val="tx1"/>
              </a:solidFill>
              <a:latin typeface="Arial"/>
              <a:ea typeface="Arial"/>
              <a:cs typeface="Arial"/>
            </a:endParaRPr>
          </a:p>
          <a:p>
            <a:pPr algn="r" rtl="1"/>
            <a:r>
              <a:rPr lang="ar-SA" sz="1200" i="1" kern="1200" dirty="0">
                <a:solidFill>
                  <a:schemeClr val="tx1"/>
                </a:solidFill>
                <a:latin typeface="Arial"/>
                <a:cs typeface="Arial"/>
              </a:rPr>
              <a:t> </a:t>
            </a:r>
            <a:endParaRPr lang="ar-SA" sz="1100" kern="1200" dirty="0">
              <a:solidFill>
                <a:schemeClr val="tx1"/>
              </a:solidFill>
              <a:latin typeface="Arial"/>
              <a:ea typeface="Arial"/>
              <a:cs typeface="Arial"/>
            </a:endParaRPr>
          </a:p>
          <a:p>
            <a:pPr algn="r" rtl="1"/>
            <a:r>
              <a:rPr lang="ar-SA" sz="1200" b="1" u="sng" kern="1200" dirty="0">
                <a:solidFill>
                  <a:schemeClr val="tx1"/>
                </a:solidFill>
                <a:latin typeface="Arial"/>
                <a:cs typeface="Arial"/>
              </a:rPr>
              <a:t>تحديد شخص يضمن السلامة</a:t>
            </a:r>
            <a:endParaRPr lang="ar-SA" sz="1100" kern="1200" dirty="0">
              <a:solidFill>
                <a:schemeClr val="tx1"/>
              </a:solidFill>
              <a:latin typeface="Arial"/>
              <a:ea typeface="Arial"/>
              <a:cs typeface="Arial"/>
            </a:endParaRPr>
          </a:p>
          <a:p>
            <a:pPr algn="r" rtl="1"/>
            <a:r>
              <a:rPr lang="ar-SA" sz="1200" b="1" kern="1200" dirty="0">
                <a:solidFill>
                  <a:schemeClr val="tx1"/>
                </a:solidFill>
                <a:latin typeface="Arial"/>
                <a:cs typeface="Arial"/>
              </a:rPr>
              <a:t>"</a:t>
            </a:r>
            <a:r>
              <a:rPr lang="ar-SA" sz="1200" i="1" kern="1200" dirty="0">
                <a:solidFill>
                  <a:schemeClr val="tx1"/>
                </a:solidFill>
                <a:latin typeface="Arial"/>
                <a:cs typeface="Arial"/>
              </a:rPr>
              <a:t>أنا أرغب في الحفاظ على سلامتك. هل يمكن التفكير في شخص ما في عائلتك أو صديق يمكن أن يبقى إلى جانبك؟ هل يمكننا العمل معاً لجعل هذا الشخص يوافق على البقاء بجانبك من أجل الحفاظ على سلامتك؟"</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اشرح للشخص أنه بالإضافة إلى الإستراتيجيات التي حددها، يجب إخطار صديق أو أحد أفراد الأسرة الآخرين ليكون بمثابة "شخصاً يضمن السلامة" للناجي/الناجية. وينبغي أن تكون لدى هذا الشخص إمكانية التواجد مع الشخص الناجي/الناجية طوال الوقت لمدة 24 ساعة على الأقل.  </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وإذا كان الشخص غير قادر على تحديد أي شخص، فيجب عليك التشاور مع المشرف ومناقشة إمكانية الإحالة الفورية إلى خدمات الصحة النفسية، أو إن لم تكن متاحة، للرعاية الطبية الطارئة. سوف تحتاج إلى مرافقة الشخص، حيث إنه لن يكون من الأمان تركه وحده. </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 </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يمكنك توثيق خطة السلامة التي وضعتها مع الناجي/الناجية، والتي قد تكون مفيدة للشخص للحفاظ عليها كتذكير في أوقات الأزمات. كما هو الحال مع أي وثائق، قم فقط بتقديمها للشخص إذا كانت مفيدة بالنسبة له وإذا كان القيام بذلك آمناً.   </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 </a:t>
            </a:r>
          </a:p>
          <a:p>
            <a:pPr algn="r" rtl="1"/>
            <a:r>
              <a:rPr lang="ar-SA" sz="1200" kern="1200" dirty="0">
                <a:solidFill>
                  <a:schemeClr val="tx1"/>
                </a:solidFill>
                <a:latin typeface="Arial"/>
                <a:cs typeface="Arial"/>
              </a:rPr>
              <a:t>لجنة الإنقاذ الدولية واليونيسيف (2012).  </a:t>
            </a:r>
            <a:r>
              <a:rPr lang="ar-SA" sz="1200" i="1" kern="1200" dirty="0">
                <a:solidFill>
                  <a:schemeClr val="tx1"/>
                </a:solidFill>
                <a:latin typeface="Arial"/>
                <a:cs typeface="Arial"/>
              </a:rPr>
              <a:t>رعاية الناجين الأطفال من الاعتداء الجنسي: ضوابط مقدمي الخدمات الصحية والنفسية الاجتماعية في الأوضاع الإنسانية.</a:t>
            </a:r>
            <a:r>
              <a:rPr lang="ar-SA" smtClean="0">
                <a:latin typeface="Arial"/>
                <a:cs typeface="Arial"/>
              </a:rPr>
              <a:t>  </a:t>
            </a:r>
            <a:r>
              <a:rPr lang="ar-SA" sz="1200" u="sng" kern="1200" dirty="0">
                <a:solidFill>
                  <a:schemeClr val="tx1"/>
                </a:solidFill>
                <a:latin typeface="Arial"/>
                <a:cs typeface="Arial"/>
                <a:hlinkClick r:id="rId3"/>
              </a:rPr>
              <a:t>http://www.gbvresponders.org</a:t>
            </a:r>
            <a:r>
              <a:rPr lang="ar-SA" smtClean="0">
                <a:latin typeface="Arial"/>
                <a:cs typeface="Arial"/>
              </a:rPr>
              <a:t>  </a:t>
            </a:r>
          </a:p>
          <a:p>
            <a:pPr rtl="1"/>
            <a:endParaRPr lang="ar-SA" dirty="0"/>
          </a:p>
        </p:txBody>
      </p:sp>
      <p:sp>
        <p:nvSpPr>
          <p:cNvPr id="4" name="Slide Number Placeholder 3"/>
          <p:cNvSpPr>
            <a:spLocks noGrp="1"/>
          </p:cNvSpPr>
          <p:nvPr>
            <p:ph type="sldNum" sz="quarter" idx="10"/>
          </p:nvPr>
        </p:nvSpPr>
        <p:spPr/>
        <p:txBody>
          <a:bodyPr/>
          <a:lstStyle/>
          <a:p>
            <a:pPr rtl="1"/>
            <a:fld id="{C568F6E5-5E12-4623-90BB-7EC2ED9BF81B}" type="slidenum">
              <a:rPr lang="en-US" smtClean="0">
                <a:solidFill>
                  <a:prstClr val="black"/>
                </a:solidFill>
              </a:rPr>
              <a:pPr/>
              <a:t>31</a:t>
            </a:fld>
            <a:endParaRPr lang="ar-SA">
              <a:solidFill>
                <a:prstClr val="black"/>
              </a:solidFill>
            </a:endParaRPr>
          </a:p>
        </p:txBody>
      </p:sp>
    </p:spTree>
    <p:extLst>
      <p:ext uri="{BB962C8B-B14F-4D97-AF65-F5344CB8AC3E}">
        <p14:creationId xmlns:p14="http://schemas.microsoft.com/office/powerpoint/2010/main" val="539197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lgn="r" rtl="1"/>
            <a:r>
              <a:rPr lang="ar-SA" smtClean="0">
                <a:latin typeface="Arial"/>
                <a:cs typeface="Arial"/>
              </a:rPr>
              <a:t>تتمثل أهدافنا الثلاثة لهذه الوحدة في: </a:t>
            </a:r>
          </a:p>
          <a:p>
            <a:pPr lvl="0" algn="r" rtl="1"/>
            <a:r>
              <a:rPr lang="ar-SA" smtClean="0">
                <a:latin typeface="Arial"/>
                <a:cs typeface="Arial"/>
              </a:rPr>
              <a:t>1. استخدام الاتصالات الداعمة لتسهيل الإفصاح </a:t>
            </a:r>
          </a:p>
          <a:p>
            <a:pPr lvl="0" algn="r" rtl="1"/>
            <a:r>
              <a:rPr lang="ar-SA" smtClean="0">
                <a:latin typeface="Arial"/>
                <a:cs typeface="Arial"/>
              </a:rPr>
              <a:t>2. تطوير فهم حالة الناجي/الناجية وما حدث</a:t>
            </a:r>
          </a:p>
          <a:p>
            <a:pPr lvl="0" algn="r" rtl="1"/>
            <a:r>
              <a:rPr lang="ar-SA" smtClean="0">
                <a:latin typeface="Arial"/>
                <a:cs typeface="Arial"/>
              </a:rPr>
              <a:t>3. إجراء تقييم شامل لاحتياجات الناجي/الناجية</a:t>
            </a:r>
          </a:p>
          <a:p>
            <a:pPr rtl="1" eaLnBrk="1" fontAlgn="auto" hangingPunct="1">
              <a:spcBef>
                <a:spcPts val="0"/>
              </a:spcBef>
              <a:spcAft>
                <a:spcPts val="0"/>
              </a:spcAft>
              <a:defRPr/>
            </a:pPr>
            <a:endParaRPr lang="ar-SA" dirty="0">
              <a:ea typeface="Arial"/>
              <a:cs typeface="Arial"/>
            </a:endParaRPr>
          </a:p>
        </p:txBody>
      </p:sp>
      <p:sp>
        <p:nvSpPr>
          <p:cNvPr id="35844" name="Slide Number Placeholder 3"/>
          <p:cNvSpPr>
            <a:spLocks noGrp="1"/>
          </p:cNvSpPr>
          <p:nvPr>
            <p:ph type="sldNum" sz="quarter" idx="5"/>
          </p:nvPr>
        </p:nvSpPr>
        <p:spPr bwMode="auto">
          <a:noFill/>
          <a:ln>
            <a:miter lim="800000"/>
            <a:headEnd/>
            <a:tailEnd/>
          </a:ln>
        </p:spPr>
        <p:txBody>
          <a:bodyPr/>
          <a:lstStyle/>
          <a:p>
            <a:pPr rtl="1"/>
            <a:fld id="{5FF2FED5-3E90-4359-A8D0-DD9906F846E0}" type="slidenum">
              <a:rPr lang="en-US"/>
              <a:pPr/>
              <a:t>3</a:t>
            </a:fld>
            <a:endParaRPr lang="ar-SA"/>
          </a:p>
        </p:txBody>
      </p:sp>
    </p:spTree>
    <p:extLst>
      <p:ext uri="{BB962C8B-B14F-4D97-AF65-F5344CB8AC3E}">
        <p14:creationId xmlns:p14="http://schemas.microsoft.com/office/powerpoint/2010/main" val="8298540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r" rtl="1"/>
            <a:r>
              <a:rPr lang="ar-SA" sz="1200" kern="1200" dirty="0">
                <a:solidFill>
                  <a:schemeClr val="tx1"/>
                </a:solidFill>
                <a:latin typeface="Arial"/>
                <a:cs typeface="Arial"/>
              </a:rPr>
              <a:t>قبل البدء، يجب أن تطمئن الشخص بأنه لا بأس أن تكون لديه مشاعر حزن أو رغبة في الموت، وأن كل ما يشعر به أمر طبيعي. وفي كثير من الثقافات والأديان، يمكن النظر إلى الانتحار على أنه "ضعف" أو قد يكون محظوراً أيضاً. لكي يشعر الشخص بالأمان والراحة للتحدث معك حول ما يشعر به، سوف يحتاج إلى معرفة أنك لن تصدر حكماً بشأنه. </a:t>
            </a:r>
            <a:endParaRPr lang="ar-SA" sz="1100" kern="1200" dirty="0">
              <a:solidFill>
                <a:schemeClr val="tx1"/>
              </a:solidFill>
              <a:latin typeface="Arial"/>
              <a:ea typeface="Arial"/>
              <a:cs typeface="Arial"/>
            </a:endParaRPr>
          </a:p>
          <a:p>
            <a:pPr rtl="1"/>
            <a:endParaRPr lang="ar-SA" sz="1200" b="1" kern="1200" dirty="0">
              <a:solidFill>
                <a:schemeClr val="tx1"/>
              </a:solidFill>
              <a:latin typeface="Arial"/>
              <a:ea typeface="Arial"/>
              <a:cs typeface="Arial"/>
            </a:endParaRPr>
          </a:p>
          <a:p>
            <a:pPr algn="r" rtl="1"/>
            <a:r>
              <a:rPr lang="ar-SA" sz="1200" b="1" kern="1200" dirty="0">
                <a:solidFill>
                  <a:schemeClr val="tx1"/>
                </a:solidFill>
                <a:latin typeface="Arial"/>
                <a:cs typeface="Arial"/>
              </a:rPr>
              <a:t>الخطوة 1: تقييم الأفكار الانتحارية الحالية/السابقة</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اشرح للشخص: </a:t>
            </a:r>
            <a:r>
              <a:rPr lang="ar-SA" sz="1200" i="1" kern="1200" dirty="0">
                <a:solidFill>
                  <a:schemeClr val="tx1"/>
                </a:solidFill>
                <a:latin typeface="Arial"/>
                <a:cs typeface="Arial"/>
              </a:rPr>
              <a:t>"سأطرح عليك بعض الأسئلة التي قد يكون من الصعب عليك الإجابة عنها، ولكنني قلق عليك، لذلك أريد أن أعرف أنك ستكون على ما يرام".</a:t>
            </a:r>
          </a:p>
          <a:p>
            <a:pPr rtl="1"/>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اطرح على الشخص الأسئلة التي يمكن أن تساعدك على تقييم أفكاره الانتحارية الحالية والسابقة. سيختلف هذا من ثقافة/سياق إلى آخر. تتضمن بعض عينات الأسئلة: </a:t>
            </a:r>
            <a:endParaRPr lang="ar-SA" sz="1100" kern="1200" dirty="0">
              <a:solidFill>
                <a:schemeClr val="tx1"/>
              </a:solidFill>
              <a:latin typeface="Arial"/>
              <a:ea typeface="Arial"/>
              <a:cs typeface="Arial"/>
            </a:endParaRPr>
          </a:p>
          <a:p>
            <a:pPr lvl="1" algn="r" rtl="1"/>
            <a:r>
              <a:rPr lang="ar-SA" sz="1200" i="1" kern="1200" dirty="0">
                <a:solidFill>
                  <a:schemeClr val="tx1"/>
                </a:solidFill>
                <a:latin typeface="Arial"/>
                <a:cs typeface="Arial"/>
              </a:rPr>
              <a:t>هل تشعر بالسوء بحيث تفكر في الانتحار؟ هذا يبدو وكأنه أكثر من أن يتحمله شخص واحد. هل فكرت في قتل نفسك للهروب؟</a:t>
            </a:r>
            <a:endParaRPr lang="ar-SA" sz="1100" kern="1200" dirty="0">
              <a:solidFill>
                <a:schemeClr val="tx1"/>
              </a:solidFill>
              <a:latin typeface="Arial"/>
              <a:ea typeface="Arial"/>
              <a:cs typeface="Arial"/>
            </a:endParaRPr>
          </a:p>
          <a:p>
            <a:pPr lvl="1" algn="r" rtl="1"/>
            <a:r>
              <a:rPr lang="ar-SA" sz="1200" i="1" kern="1200" dirty="0">
                <a:solidFill>
                  <a:schemeClr val="tx1"/>
                </a:solidFill>
                <a:latin typeface="Arial"/>
                <a:cs typeface="Arial"/>
              </a:rPr>
              <a:t>هل تفكر في الموت؟ أو تتمنى لو كنت ميتاً؟ هل تفكر أو فكرت من قبل في إيذاء أو قتل نفسك؟ </a:t>
            </a:r>
            <a:endParaRPr lang="ar-SA" sz="1100" kern="1200" dirty="0">
              <a:solidFill>
                <a:schemeClr val="tx1"/>
              </a:solidFill>
              <a:latin typeface="Arial"/>
              <a:ea typeface="Arial"/>
              <a:cs typeface="Arial"/>
            </a:endParaRPr>
          </a:p>
          <a:p>
            <a:pPr lvl="1" algn="r" rtl="1"/>
            <a:r>
              <a:rPr lang="ar-SA" sz="1200" i="1" kern="1200" dirty="0">
                <a:solidFill>
                  <a:schemeClr val="tx1"/>
                </a:solidFill>
                <a:latin typeface="Arial"/>
                <a:cs typeface="Arial"/>
              </a:rPr>
              <a:t>هل جعلك كل هذا الألم الذي تمر به تفكر في إيذاء نفسك؟</a:t>
            </a:r>
            <a:endParaRPr lang="ar-SA" sz="1100" kern="1200" dirty="0">
              <a:solidFill>
                <a:schemeClr val="tx1"/>
              </a:solidFill>
              <a:latin typeface="Arial"/>
              <a:ea typeface="Arial"/>
              <a:cs typeface="Arial"/>
            </a:endParaRPr>
          </a:p>
          <a:p>
            <a:pPr lvl="1" algn="r" rtl="1"/>
            <a:r>
              <a:rPr lang="ar-SA" sz="1200" i="1" kern="1200" dirty="0">
                <a:solidFill>
                  <a:schemeClr val="tx1"/>
                </a:solidFill>
                <a:latin typeface="Arial"/>
                <a:cs typeface="Arial"/>
              </a:rPr>
              <a:t>هل تمنيت من قبل لو أنك ذهبت للنوم ولم تستيقظ؟ كم مرة تكرر ذلك؟ منذ متى؟</a:t>
            </a:r>
          </a:p>
          <a:p>
            <a:pPr lvl="1" rtl="1"/>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واستناداً إلى ردود الشخص، قد تحتاج أو لا تحتاج إلى مواصلة تقييم مخاطر الانتحار. </a:t>
            </a:r>
            <a:endParaRPr lang="ar-SA" sz="1100" kern="1200" dirty="0">
              <a:solidFill>
                <a:schemeClr val="tx1"/>
              </a:solidFill>
              <a:latin typeface="Arial"/>
              <a:ea typeface="Arial"/>
              <a:cs typeface="Arial"/>
            </a:endParaRPr>
          </a:p>
          <a:p>
            <a:pPr lvl="1" algn="r" rtl="1"/>
            <a:r>
              <a:rPr lang="ar-SA" sz="1200" b="1" kern="1200" dirty="0">
                <a:solidFill>
                  <a:schemeClr val="tx1"/>
                </a:solidFill>
                <a:latin typeface="Arial"/>
                <a:cs typeface="Arial"/>
              </a:rPr>
              <a:t>إذا أجاب الشخص بـ "لا"</a:t>
            </a:r>
            <a:r>
              <a:rPr lang="ar-SA" sz="1200" kern="1200" dirty="0">
                <a:solidFill>
                  <a:schemeClr val="tx1"/>
                </a:solidFill>
                <a:latin typeface="Arial"/>
                <a:cs typeface="Arial"/>
              </a:rPr>
              <a:t>، وليس هناك أي علامات على أنه ينوي إيذاء أو قتل نفسه، فمن المرجح أن خطر الانتحار أو إيذاء النفس منخفض. وفي هذه الحالة، من المرجح أن يتوقف  العامل الاجتماعي عن التقييم. ومرة أخرى، يتم تحديد ذلك على أساس كل حالة على حدة، وهذا يتوقف على إذا ما كانت هناك علامات أخرى على أن الشخص قد تكون لديه ميول انتحارية. </a:t>
            </a:r>
            <a:endParaRPr lang="ar-SA" sz="1100" kern="1200" dirty="0">
              <a:solidFill>
                <a:schemeClr val="tx1"/>
              </a:solidFill>
              <a:latin typeface="Arial"/>
              <a:ea typeface="Arial"/>
              <a:cs typeface="Arial"/>
            </a:endParaRPr>
          </a:p>
          <a:p>
            <a:pPr lvl="1" algn="r" rtl="1"/>
            <a:r>
              <a:rPr lang="ar-SA" sz="1200" b="1" kern="1200" dirty="0">
                <a:solidFill>
                  <a:schemeClr val="tx1"/>
                </a:solidFill>
                <a:latin typeface="Arial"/>
                <a:cs typeface="Arial"/>
              </a:rPr>
              <a:t>إذا أجاب الناجي/الناجية بـ "نعم"</a:t>
            </a:r>
            <a:r>
              <a:rPr lang="ar-SA" sz="1200" kern="1200" dirty="0">
                <a:solidFill>
                  <a:schemeClr val="tx1"/>
                </a:solidFill>
                <a:latin typeface="Arial"/>
                <a:cs typeface="Arial"/>
              </a:rPr>
              <a:t> عن أي من الأسئلة، فقل للناجي/الناجية، "من فضلك أخبرني بالمزيد عن هذه الأفكار"، ثم انتقل إلى الخطوة التالية.</a:t>
            </a:r>
            <a:endParaRPr lang="ar-SA" sz="1100" kern="1200" dirty="0">
              <a:solidFill>
                <a:schemeClr val="tx1"/>
              </a:solidFill>
              <a:latin typeface="Arial"/>
              <a:ea typeface="Arial"/>
              <a:cs typeface="Arial"/>
            </a:endParaRPr>
          </a:p>
          <a:p>
            <a:pPr rtl="1"/>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32</a:t>
            </a:fld>
            <a:endParaRPr lang="ar-SA"/>
          </a:p>
        </p:txBody>
      </p:sp>
    </p:spTree>
    <p:extLst>
      <p:ext uri="{BB962C8B-B14F-4D97-AF65-F5344CB8AC3E}">
        <p14:creationId xmlns:p14="http://schemas.microsoft.com/office/powerpoint/2010/main" val="13960160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z="1200" b="1" kern="1200" dirty="0">
                <a:solidFill>
                  <a:schemeClr val="tx1"/>
                </a:solidFill>
                <a:latin typeface="Arial"/>
                <a:cs typeface="Arial"/>
              </a:rPr>
              <a:t>الخطوة 2: تقييم المخاطر: الفتك واحتياجات السلامة</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يجب عليك البحث بلطف عن أدلة لتحديد ما إذا كان الشخص لديه خطة.  يمكن أن تشمل هذه الأسئلة ما يلي:</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 </a:t>
            </a:r>
            <a:endParaRPr lang="ar-SA" sz="1100" kern="1200" dirty="0">
              <a:solidFill>
                <a:schemeClr val="tx1"/>
              </a:solidFill>
              <a:latin typeface="Arial"/>
              <a:ea typeface="Arial"/>
              <a:cs typeface="Arial"/>
            </a:endParaRPr>
          </a:p>
          <a:p>
            <a:pPr algn="r" rtl="1"/>
            <a:r>
              <a:rPr lang="ar-SA" sz="1200" i="1" kern="1200" dirty="0">
                <a:solidFill>
                  <a:schemeClr val="tx1"/>
                </a:solidFill>
                <a:latin typeface="Arial"/>
                <a:cs typeface="Arial"/>
              </a:rPr>
              <a:t>"أخبرني كيف يمكنك إنهاء حياتك. [اسمح للناجي/ بالإجابة]. ماذا كنت ستفعل؟ متى كنت تعتقد أنك سوف تفعل ذلك؟ أين كنت تعتقد أنك سوف تفعل ذلك؟ هل (البنادق/الأقراص/ الوسائل الأخرى) (متاحة في المنزل /يسهل الحصول عليها)؟"</a:t>
            </a:r>
            <a:endParaRPr lang="ar-SA" sz="1100" kern="1200" dirty="0">
              <a:solidFill>
                <a:schemeClr val="tx1"/>
              </a:solidFill>
              <a:latin typeface="Arial"/>
              <a:ea typeface="Arial"/>
              <a:cs typeface="Arial"/>
            </a:endParaRPr>
          </a:p>
          <a:p>
            <a:pPr algn="r" rtl="1"/>
            <a:r>
              <a:rPr lang="ar-SA" sz="1200" i="1" kern="1200" dirty="0">
                <a:solidFill>
                  <a:schemeClr val="tx1"/>
                </a:solidFill>
                <a:latin typeface="Arial"/>
                <a:cs typeface="Arial"/>
              </a:rPr>
              <a:t> </a:t>
            </a:r>
            <a:endParaRPr lang="ar-SA" sz="1100" kern="1200" dirty="0">
              <a:solidFill>
                <a:schemeClr val="tx1"/>
              </a:solidFill>
              <a:latin typeface="Arial"/>
              <a:ea typeface="Arial"/>
              <a:cs typeface="Arial"/>
            </a:endParaRPr>
          </a:p>
          <a:p>
            <a:pPr algn="r" rtl="1"/>
            <a:r>
              <a:rPr lang="ar-SA" sz="1200" i="1" kern="1200" dirty="0">
                <a:solidFill>
                  <a:schemeClr val="tx1"/>
                </a:solidFill>
                <a:latin typeface="Arial"/>
                <a:cs typeface="Arial"/>
              </a:rPr>
              <a:t>"هل سبق لك أن بدأت في فعل شيء لإنهاء حياتك ولكن غيرت رأيك؟ هل سبق لك أن بدأت في فعل شيء لإنهاء حياتك ولكن قام شخص ما بإيقافك أو قاطعك؟ ماذا حدث؟ متى كان ذلك؟ أخبرني كم مرة حدث هذا." </a:t>
            </a:r>
          </a:p>
          <a:p>
            <a:pPr rtl="1"/>
            <a:endParaRPr lang="ar-SA" sz="1100" kern="1200" dirty="0">
              <a:solidFill>
                <a:schemeClr val="tx1"/>
              </a:solidFill>
              <a:latin typeface="Arial"/>
              <a:ea typeface="Arial"/>
              <a:cs typeface="Arial"/>
            </a:endParaRPr>
          </a:p>
          <a:p>
            <a:pPr lvl="0" algn="r" rtl="1"/>
            <a:r>
              <a:rPr lang="ar-SA" sz="1200" b="1" kern="1200" dirty="0">
                <a:solidFill>
                  <a:schemeClr val="tx1"/>
                </a:solidFill>
                <a:latin typeface="Arial"/>
                <a:cs typeface="Arial"/>
              </a:rPr>
              <a:t>إذا كان الشخص غير قادر على شرح خطة</a:t>
            </a:r>
            <a:r>
              <a:rPr lang="ar-SA" sz="1200" kern="1200" dirty="0">
                <a:solidFill>
                  <a:schemeClr val="tx1"/>
                </a:solidFill>
                <a:latin typeface="Arial"/>
                <a:cs typeface="Arial"/>
              </a:rPr>
              <a:t> لكيفية إنهاء حياته الخاصة و/أو ليس لديه سوابق من المحاولات، فإن الخطر يكون أقل إلحاحاً. عند هذه المرحلة، ينبغي أن تدعم الشخص عن طريق استكشاف إستراتيجيات للتعامل مع المشاعر والأفكار الصعبة، وإذا لزم الأمر، وضع اتفاق سلامة مع الناجي/الناجية (انظر الخطوة 4).  </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 </a:t>
            </a:r>
            <a:endParaRPr lang="ar-SA" sz="1100" kern="1200" dirty="0">
              <a:solidFill>
                <a:schemeClr val="tx1"/>
              </a:solidFill>
              <a:latin typeface="Arial"/>
              <a:ea typeface="Arial"/>
              <a:cs typeface="Arial"/>
            </a:endParaRPr>
          </a:p>
          <a:p>
            <a:pPr lvl="0" algn="r" rtl="1"/>
            <a:r>
              <a:rPr lang="ar-SA" sz="1200" b="1" kern="1200" dirty="0">
                <a:solidFill>
                  <a:schemeClr val="tx1"/>
                </a:solidFill>
                <a:latin typeface="Arial"/>
                <a:cs typeface="Arial"/>
              </a:rPr>
              <a:t>إذا كان الناجي/الناجية قادراً على شرح خطة و/أو يشير إلى أنه حاول بالفعل الانتحار</a:t>
            </a:r>
            <a:r>
              <a:rPr lang="ar-SA" sz="1200" kern="1200" dirty="0">
                <a:solidFill>
                  <a:schemeClr val="tx1"/>
                </a:solidFill>
                <a:latin typeface="Arial"/>
                <a:cs typeface="Arial"/>
              </a:rPr>
              <a:t>، فيكون الخطر أكثر إلحاحاً. ينبغي عليك المتابعة إلى الخطوة التالية.</a:t>
            </a:r>
            <a:endParaRPr lang="ar-SA" sz="1100" kern="1200" dirty="0">
              <a:solidFill>
                <a:schemeClr val="tx1"/>
              </a:solidFill>
              <a:latin typeface="Arial"/>
              <a:ea typeface="Arial"/>
              <a:cs typeface="Arial"/>
            </a:endParaRPr>
          </a:p>
          <a:p>
            <a:pPr rtl="1"/>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33</a:t>
            </a:fld>
            <a:endParaRPr lang="ar-SA"/>
          </a:p>
        </p:txBody>
      </p:sp>
    </p:spTree>
    <p:extLst>
      <p:ext uri="{BB962C8B-B14F-4D97-AF65-F5344CB8AC3E}">
        <p14:creationId xmlns:p14="http://schemas.microsoft.com/office/powerpoint/2010/main" val="10773986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SA" sz="1200" b="1" kern="1200" dirty="0">
                <a:solidFill>
                  <a:schemeClr val="tx1"/>
                </a:solidFill>
                <a:latin typeface="Arial"/>
                <a:cs typeface="Arial"/>
              </a:rPr>
              <a:t>الخطوة 3: التعامل مع المشاعر وتقديم الدعم</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من المهم أن تبقى هادئاً إذا كان الشخص يعبر عن أفكار انتحارية وخطة. وقد يكون ذلك عكس غريزتك، ولكن لا تحاول إقناع الشخص بالعدول عن ذلك أو تقديم المشورة حول ما ينبغي القيام به. فالشعور الذي لديه يؤدي غرضاً له - فهي آخر محاولة له في الشعور بأنه مسيطر على شيء ما. أخبرهم: </a:t>
            </a:r>
            <a:endParaRPr lang="ar-SA" sz="1100" kern="1200" dirty="0">
              <a:solidFill>
                <a:schemeClr val="tx1"/>
              </a:solidFill>
              <a:latin typeface="Arial"/>
              <a:ea typeface="Arial"/>
              <a:cs typeface="Arial"/>
            </a:endParaRPr>
          </a:p>
          <a:p>
            <a:pPr algn="r" rtl="1"/>
            <a:r>
              <a:rPr lang="ar-SA" sz="1200" i="1" kern="1200" dirty="0">
                <a:solidFill>
                  <a:schemeClr val="tx1"/>
                </a:solidFill>
                <a:latin typeface="Arial"/>
                <a:cs typeface="Arial"/>
              </a:rPr>
              <a:t>"</a:t>
            </a:r>
          </a:p>
          <a:p>
            <a:pPr algn="r" rtl="1"/>
            <a:r>
              <a:rPr lang="ar-SA" sz="1200" i="1" kern="1200" dirty="0">
                <a:solidFill>
                  <a:schemeClr val="tx1"/>
                </a:solidFill>
                <a:latin typeface="Arial"/>
                <a:cs typeface="Arial"/>
              </a:rPr>
              <a:t>أنا أفهم أنك تشعر بهذا وأنا آسف. أنا أعلم أنه كان من الصعب عليك مشاركة ذلك. أنت شجاع للغاية لإخباري.</a:t>
            </a:r>
            <a:r>
              <a:rPr lang="ar-SA" smtClean="0">
                <a:latin typeface="Arial"/>
                <a:cs typeface="Arial"/>
              </a:rPr>
              <a:t> </a:t>
            </a:r>
            <a:r>
              <a:rPr lang="ar-SA" sz="1200" i="1" kern="1200" dirty="0">
                <a:solidFill>
                  <a:schemeClr val="tx1"/>
                </a:solidFill>
                <a:latin typeface="Arial"/>
                <a:cs typeface="Arial"/>
              </a:rPr>
              <a:t>من المهم جداً بالنسبة لي ألا تؤذي نفسك. وأود أن نتوصل إلى خطة معاً لكيفية مساعدتك على عدم القيام بذلك. هل هذا مقبول بالنسبة لك؟"</a:t>
            </a:r>
            <a:endParaRPr lang="ar-SA" sz="1100" kern="1200" dirty="0">
              <a:solidFill>
                <a:schemeClr val="tx1"/>
              </a:solidFill>
              <a:latin typeface="Arial"/>
              <a:ea typeface="Arial"/>
              <a:cs typeface="Arial"/>
            </a:endParaRPr>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34</a:t>
            </a:fld>
            <a:endParaRPr lang="ar-SA"/>
          </a:p>
        </p:txBody>
      </p:sp>
    </p:spTree>
    <p:extLst>
      <p:ext uri="{BB962C8B-B14F-4D97-AF65-F5344CB8AC3E}">
        <p14:creationId xmlns:p14="http://schemas.microsoft.com/office/powerpoint/2010/main" val="10282966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algn="r" rtl="1"/>
            <a:r>
              <a:rPr lang="ar-SA" sz="1200" b="1" kern="1200" dirty="0">
                <a:solidFill>
                  <a:schemeClr val="tx1"/>
                </a:solidFill>
                <a:latin typeface="Arial"/>
                <a:cs typeface="Arial"/>
              </a:rPr>
              <a:t>الخطوة 4: وضع اتفاق سلامة</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 </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إن وضع اتفاق سلامة مع الناجي/الناجية هو وسيلة تساعدك على تحديد إستراتيجياته الخاصة للتخفيف والوقاية. شرح الغرض من الاتفاق.  </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 </a:t>
            </a:r>
            <a:endParaRPr lang="ar-SA" sz="1100" kern="1200" dirty="0">
              <a:solidFill>
                <a:schemeClr val="tx1"/>
              </a:solidFill>
              <a:latin typeface="Arial"/>
              <a:ea typeface="Arial"/>
              <a:cs typeface="Arial"/>
            </a:endParaRPr>
          </a:p>
          <a:p>
            <a:pPr algn="r" rtl="1"/>
            <a:r>
              <a:rPr lang="ar-SA" sz="1200" u="sng" kern="1200" dirty="0">
                <a:solidFill>
                  <a:schemeClr val="tx1"/>
                </a:solidFill>
                <a:latin typeface="Arial"/>
                <a:cs typeface="Arial"/>
              </a:rPr>
              <a:t>مساعدة الشخص على تحديد </a:t>
            </a:r>
            <a:r>
              <a:rPr lang="ar-SA" sz="1200" b="1" u="sng" kern="1200" dirty="0">
                <a:solidFill>
                  <a:schemeClr val="tx1"/>
                </a:solidFill>
                <a:latin typeface="Arial"/>
                <a:cs typeface="Arial"/>
              </a:rPr>
              <a:t>علامات التحذير</a:t>
            </a:r>
            <a:r>
              <a:rPr lang="ar-SA" sz="1200" u="sng" kern="1200" dirty="0">
                <a:solidFill>
                  <a:schemeClr val="tx1"/>
                </a:solidFill>
                <a:latin typeface="Arial"/>
                <a:cs typeface="Arial"/>
              </a:rPr>
              <a:t>:</a:t>
            </a:r>
            <a:endParaRPr lang="ar-SA" sz="1100" kern="1200" dirty="0">
              <a:solidFill>
                <a:schemeClr val="tx1"/>
              </a:solidFill>
              <a:latin typeface="Arial"/>
              <a:ea typeface="Arial"/>
              <a:cs typeface="Arial"/>
            </a:endParaRPr>
          </a:p>
          <a:p>
            <a:pPr lvl="0" algn="r" rtl="1"/>
            <a:r>
              <a:rPr lang="ar-SA" sz="1200" i="1" kern="1200" dirty="0">
                <a:solidFill>
                  <a:schemeClr val="tx1"/>
                </a:solidFill>
                <a:latin typeface="Arial"/>
                <a:cs typeface="Arial"/>
              </a:rPr>
              <a:t>"أخبرني ماذا يحدث عندما تبدأ في التفكير في قتل نفسك أو الرغبة في إيذاء نفسك؟ بماذا تشعر؟ ما الذي تفكر فيه؟ كيف ستعرف متى ستحتاج إلى استخدام هذه الإستراتيجيات؟" </a:t>
            </a:r>
            <a:endParaRPr lang="ar-SA" sz="1100" kern="1200" dirty="0">
              <a:solidFill>
                <a:schemeClr val="tx1"/>
              </a:solidFill>
              <a:latin typeface="Arial"/>
              <a:ea typeface="Arial"/>
              <a:cs typeface="Arial"/>
            </a:endParaRPr>
          </a:p>
          <a:p>
            <a:pPr lvl="1" algn="r" rtl="1"/>
            <a:r>
              <a:rPr lang="ar-SA" sz="1200" kern="1200" dirty="0">
                <a:solidFill>
                  <a:schemeClr val="tx1"/>
                </a:solidFill>
                <a:latin typeface="Arial"/>
                <a:cs typeface="Arial"/>
              </a:rPr>
              <a:t>إدراج علامات التحذير (الأفكار والصور وعمليات التفكير والمزاج و/أو السلوكيات) باستخدام كلمات الناجي/الناجية الخاصة.</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 </a:t>
            </a:r>
            <a:endParaRPr lang="ar-SA" sz="1100" kern="1200" dirty="0">
              <a:solidFill>
                <a:schemeClr val="tx1"/>
              </a:solidFill>
              <a:latin typeface="Arial"/>
              <a:ea typeface="Arial"/>
              <a:cs typeface="Arial"/>
            </a:endParaRPr>
          </a:p>
          <a:p>
            <a:pPr algn="r" rtl="1"/>
            <a:r>
              <a:rPr lang="ar-SA" sz="1200" u="sng" kern="1200" dirty="0">
                <a:solidFill>
                  <a:schemeClr val="tx1"/>
                </a:solidFill>
                <a:latin typeface="Arial"/>
                <a:cs typeface="Arial"/>
              </a:rPr>
              <a:t>مساعدة الشخص على </a:t>
            </a:r>
            <a:r>
              <a:rPr lang="ar-SA" sz="1200" b="1" u="sng" kern="1200" dirty="0">
                <a:solidFill>
                  <a:schemeClr val="tx1"/>
                </a:solidFill>
                <a:latin typeface="Arial"/>
                <a:cs typeface="Arial"/>
              </a:rPr>
              <a:t>تحديد إستراتيجيات لشعور أفضل</a:t>
            </a:r>
            <a:r>
              <a:rPr lang="ar-SA" sz="1200" u="sng" kern="1200" dirty="0">
                <a:solidFill>
                  <a:schemeClr val="tx1"/>
                </a:solidFill>
                <a:latin typeface="Arial"/>
                <a:cs typeface="Arial"/>
              </a:rPr>
              <a:t>:</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اشرح للناجي/الناجية: "نحن نرغب في العثور على أشياء أخرى يمكنك القيام بها لتشعر بتحسن".</a:t>
            </a:r>
            <a:endParaRPr lang="ar-SA" sz="1100" kern="1200" dirty="0">
              <a:solidFill>
                <a:schemeClr val="tx1"/>
              </a:solidFill>
              <a:latin typeface="Arial"/>
              <a:ea typeface="Arial"/>
              <a:cs typeface="Arial"/>
            </a:endParaRPr>
          </a:p>
          <a:p>
            <a:pPr lvl="0" algn="r" rtl="1"/>
            <a:r>
              <a:rPr lang="ar-SA" sz="1200" i="1" kern="1200" dirty="0">
                <a:solidFill>
                  <a:schemeClr val="tx1"/>
                </a:solidFill>
                <a:latin typeface="Arial"/>
                <a:cs typeface="Arial"/>
              </a:rPr>
              <a:t>"عندما فكرت في قتل نفسك من قبل، ما الذي منعك من القيام بذلك؟"</a:t>
            </a:r>
            <a:endParaRPr lang="ar-SA" sz="1100" kern="1200" dirty="0">
              <a:solidFill>
                <a:schemeClr val="tx1"/>
              </a:solidFill>
              <a:latin typeface="Arial"/>
              <a:ea typeface="Arial"/>
              <a:cs typeface="Arial"/>
            </a:endParaRPr>
          </a:p>
          <a:p>
            <a:pPr lvl="0" algn="r" rtl="1"/>
            <a:r>
              <a:rPr lang="ar-SA" sz="1200" i="1" kern="1200" dirty="0">
                <a:solidFill>
                  <a:schemeClr val="tx1"/>
                </a:solidFill>
                <a:latin typeface="Arial"/>
                <a:cs typeface="Arial"/>
              </a:rPr>
              <a:t>"قل لي بعض الأشياء التي يمكنك القيام بها لمساعدة نفسك على الشعور بالتحسن عندما تبدأ في التفكير في إيذاء نفسك أو الرغبة في إنهاء حياتك. ما الذي ساعدك على الشعور بالتحسن في السابق؟ هل هناك شخص يمكنك التحدث معه أو الذهاب إليه؟"</a:t>
            </a:r>
            <a:endParaRPr lang="ar-SA" sz="1100" kern="1200" dirty="0">
              <a:solidFill>
                <a:schemeClr val="tx1"/>
              </a:solidFill>
              <a:latin typeface="Arial"/>
              <a:ea typeface="Arial"/>
              <a:cs typeface="Arial"/>
            </a:endParaRPr>
          </a:p>
          <a:p>
            <a:pPr lvl="1" algn="r" rtl="1"/>
            <a:r>
              <a:rPr lang="ar-SA" sz="1200" kern="1200" dirty="0">
                <a:solidFill>
                  <a:schemeClr val="tx1"/>
                </a:solidFill>
                <a:latin typeface="Arial"/>
                <a:cs typeface="Arial"/>
              </a:rPr>
              <a:t>وبناء على ما يقوله الشخص، اتفق على أنه سيستخدم هذه الإستراتيجيات/يفعل هذه الأشياء المفيدة بدلاً من إيذاء نفسه. </a:t>
            </a:r>
            <a:endParaRPr lang="ar-SA" sz="1100" kern="1200" dirty="0">
              <a:solidFill>
                <a:schemeClr val="tx1"/>
              </a:solidFill>
              <a:latin typeface="Arial"/>
              <a:ea typeface="Arial"/>
              <a:cs typeface="Arial"/>
            </a:endParaRPr>
          </a:p>
          <a:p>
            <a:pPr lvl="0" algn="r" rtl="1"/>
            <a:r>
              <a:rPr lang="ar-SA" sz="1200" kern="1200" dirty="0">
                <a:solidFill>
                  <a:schemeClr val="tx1"/>
                </a:solidFill>
                <a:latin typeface="Arial"/>
                <a:cs typeface="Arial"/>
              </a:rPr>
              <a:t>اسأل الشخص حول ما قد يعيق استخدامه لهذه الإستراتيجيات للشعور بالتحسن.  وبعبارة أخرى، أنت ترغب يتحديد الإستراتيجيات التي تكون عملية وممكنة ليسهل على الشخص القيام بها. </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 </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وإذا كان الشخص غير قادر على تحديد أي إستراتيجيات، فيجب عليك التشاور مع المشرف ومناقشة إمكانية الإحالة إلى خدمات الصحة النفسية، أو إن لم تكن متاحة، للرعاية الطبية الطارئة.  </a:t>
            </a:r>
            <a:endParaRPr lang="ar-SA" sz="1100" kern="1200" dirty="0">
              <a:solidFill>
                <a:schemeClr val="tx1"/>
              </a:solidFill>
              <a:latin typeface="Arial"/>
              <a:ea typeface="Arial"/>
              <a:cs typeface="Arial"/>
            </a:endParaRPr>
          </a:p>
          <a:p>
            <a:pPr algn="r" rtl="1"/>
            <a:r>
              <a:rPr lang="ar-SA" sz="1200" i="1" kern="1200" dirty="0">
                <a:solidFill>
                  <a:schemeClr val="tx1"/>
                </a:solidFill>
                <a:latin typeface="Arial"/>
                <a:cs typeface="Arial"/>
              </a:rPr>
              <a:t> </a:t>
            </a:r>
            <a:endParaRPr lang="ar-SA" sz="1100" kern="1200" dirty="0">
              <a:solidFill>
                <a:schemeClr val="tx1"/>
              </a:solidFill>
              <a:latin typeface="Arial"/>
              <a:ea typeface="Arial"/>
              <a:cs typeface="Arial"/>
            </a:endParaRPr>
          </a:p>
          <a:p>
            <a:pPr algn="r" rtl="1"/>
            <a:r>
              <a:rPr lang="ar-SA" sz="1200" b="1" u="sng" kern="1200" dirty="0">
                <a:solidFill>
                  <a:schemeClr val="tx1"/>
                </a:solidFill>
                <a:latin typeface="Arial"/>
                <a:cs typeface="Arial"/>
              </a:rPr>
              <a:t>تحديد شخص يضمن السلامة</a:t>
            </a:r>
            <a:endParaRPr lang="ar-SA" sz="1100" kern="1200" dirty="0">
              <a:solidFill>
                <a:schemeClr val="tx1"/>
              </a:solidFill>
              <a:latin typeface="Arial"/>
              <a:ea typeface="Arial"/>
              <a:cs typeface="Arial"/>
            </a:endParaRPr>
          </a:p>
          <a:p>
            <a:pPr algn="r" rtl="1"/>
            <a:r>
              <a:rPr lang="ar-SA" sz="1200" b="1" kern="1200" dirty="0">
                <a:solidFill>
                  <a:schemeClr val="tx1"/>
                </a:solidFill>
                <a:latin typeface="Arial"/>
                <a:cs typeface="Arial"/>
              </a:rPr>
              <a:t>"</a:t>
            </a:r>
            <a:r>
              <a:rPr lang="ar-SA" sz="1200" i="1" kern="1200" dirty="0">
                <a:solidFill>
                  <a:schemeClr val="tx1"/>
                </a:solidFill>
                <a:latin typeface="Arial"/>
                <a:cs typeface="Arial"/>
              </a:rPr>
              <a:t>أنا أرغب في الحفاظ على سلامتك. هل يمكن التفكير في شخص ما في عائلتك أو صديق يمكن أن يبقى إلى جانبك؟ هل يمكننا العمل معاً لجعل هذا الشخص يوافق على البقاء بجانبك من أجل الحفاظ على سلامتك؟"</a:t>
            </a:r>
            <a:endParaRPr lang="ar-SA" sz="1100" kern="1200" dirty="0">
              <a:solidFill>
                <a:schemeClr val="tx1"/>
              </a:solidFill>
              <a:latin typeface="Arial"/>
              <a:ea typeface="Arial"/>
              <a:cs typeface="Arial"/>
            </a:endParaRPr>
          </a:p>
          <a:p>
            <a:pPr rtl="1"/>
            <a:endParaRPr lang="ar-SA" sz="1200" kern="1200" dirty="0">
              <a:solidFill>
                <a:schemeClr val="tx1"/>
              </a:solidFill>
              <a:latin typeface="Arial"/>
              <a:ea typeface="Arial"/>
              <a:cs typeface="Arial"/>
            </a:endParaRPr>
          </a:p>
          <a:p>
            <a:pPr algn="r" rtl="1"/>
            <a:r>
              <a:rPr lang="ar-SA" sz="1200" kern="1200" dirty="0">
                <a:solidFill>
                  <a:schemeClr val="tx1"/>
                </a:solidFill>
                <a:latin typeface="Arial"/>
                <a:cs typeface="Arial"/>
              </a:rPr>
              <a:t>اشرح للشخص أنه بالإضافة إلى الإستراتيجيات التي حددها، يجب إخطار صديق أو أحد أفراد الأسرة الآخرين ليكون بمثابة "شخصاً يضمن السلامة" للناجي. وينبغي أن تكون لدى هذا الشخص إمكانية التواجد مع الشخص طوال الوقت لمدة 24 ساعة على الأقل.</a:t>
            </a:r>
          </a:p>
          <a:p>
            <a:pPr algn="r" rtl="1"/>
            <a:r>
              <a:rPr lang="ar-SA" sz="1200" kern="1200" dirty="0">
                <a:solidFill>
                  <a:schemeClr val="tx1"/>
                </a:solidFill>
                <a:latin typeface="Arial"/>
                <a:cs typeface="Arial"/>
              </a:rPr>
              <a:t>  </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وإذا كان الشخص غير قادر على تحديد أي شخص، فيجب عليك التشاور مع المشرف ومناقشة إمكانية الإحالة الفورية إلى خدمات الصحة النفسية، أو إن لم تكن متاحة، للرعاية الطبية الطارئة. سوف تحتاج إلى مرافقة الشخص، حيث إنه لن يكون من الأمان تركه وحده. </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 </a:t>
            </a:r>
            <a:endParaRPr lang="ar-SA" sz="1100" kern="1200" dirty="0">
              <a:solidFill>
                <a:schemeClr val="tx1"/>
              </a:solidFill>
              <a:latin typeface="Arial"/>
              <a:ea typeface="Arial"/>
              <a:cs typeface="Arial"/>
            </a:endParaRPr>
          </a:p>
          <a:p>
            <a:pPr algn="r" rtl="1"/>
            <a:r>
              <a:rPr lang="ar-SA" sz="1200" kern="1200" dirty="0">
                <a:solidFill>
                  <a:schemeClr val="tx1"/>
                </a:solidFill>
                <a:latin typeface="Arial"/>
                <a:cs typeface="Arial"/>
              </a:rPr>
              <a:t>يمكنك توثيق خطة السلامة التي وضعتها مع الناجي/الناجية، والتي قد تكون مفيدة للشخص للحفاظ عليها كتذكير في أوقات الأزمات. كما هو الحال مع أي وثائق، قم فقط بتقديمها للشخص إذا كانت مفيدة بالنسبة له وإذا كان القيام بذلك آمناً.   </a:t>
            </a:r>
            <a:endParaRPr lang="ar-SA" sz="1100" kern="1200" dirty="0">
              <a:solidFill>
                <a:schemeClr val="tx1"/>
              </a:solidFill>
              <a:latin typeface="Arial"/>
              <a:ea typeface="Arial"/>
              <a:cs typeface="Arial"/>
            </a:endParaRPr>
          </a:p>
          <a:p>
            <a:pPr rtl="1"/>
            <a:endParaRPr lang="ar-SA" sz="1100" kern="1200" dirty="0">
              <a:solidFill>
                <a:schemeClr val="tx1"/>
              </a:solidFill>
              <a:latin typeface="Arial"/>
              <a:ea typeface="Arial"/>
              <a:cs typeface="Arial"/>
            </a:endParaRPr>
          </a:p>
          <a:p>
            <a:pPr rtl="1"/>
            <a:endParaRPr lang="ar-SA" sz="1100" kern="1200" dirty="0">
              <a:solidFill>
                <a:schemeClr val="tx1"/>
              </a:solidFill>
              <a:latin typeface="Arial"/>
              <a:ea typeface="Arial"/>
              <a:cs typeface="Arial"/>
            </a:endParaRPr>
          </a:p>
          <a:p>
            <a:pPr algn="r" rtl="1"/>
            <a:r>
              <a:rPr lang="ar-SA" sz="1100" b="1" kern="1200" dirty="0">
                <a:solidFill>
                  <a:schemeClr val="tx1"/>
                </a:solidFill>
                <a:latin typeface="Arial"/>
                <a:cs typeface="Arial"/>
              </a:rPr>
              <a:t>**توزيع</a:t>
            </a:r>
            <a:r>
              <a:rPr lang="ar-SA" smtClean="0">
                <a:latin typeface="Arial"/>
                <a:cs typeface="Arial"/>
              </a:rPr>
              <a:t> </a:t>
            </a:r>
            <a:r>
              <a:rPr lang="ar-SA" sz="1100" b="1" kern="1200" baseline="0">
                <a:solidFill>
                  <a:schemeClr val="tx1"/>
                </a:solidFill>
                <a:latin typeface="Arial"/>
                <a:cs typeface="Arial"/>
              </a:rPr>
              <a:t>النشرة 12.4 تقييم مخاطر الانتحار للمشاركين للاحتفاظ به. **</a:t>
            </a:r>
            <a:endParaRPr lang="ar-SA" sz="1100" b="1" kern="1200" dirty="0">
              <a:solidFill>
                <a:schemeClr val="tx1"/>
              </a:solidFill>
              <a:latin typeface="Arial"/>
              <a:ea typeface="Arial"/>
              <a:cs typeface="Arial"/>
            </a:endParaRPr>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35</a:t>
            </a:fld>
            <a:endParaRPr lang="ar-SA"/>
          </a:p>
        </p:txBody>
      </p:sp>
    </p:spTree>
    <p:extLst>
      <p:ext uri="{BB962C8B-B14F-4D97-AF65-F5344CB8AC3E}">
        <p14:creationId xmlns:p14="http://schemas.microsoft.com/office/powerpoint/2010/main" val="216243774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smtClean="0">
                <a:latin typeface="Arial"/>
                <a:cs typeface="Arial"/>
              </a:rPr>
              <a:t>نشكركم جميعاً على وقتكم واهتمامكم ومشاركتكم. قبل أن ننتهي، أود إتاحة المجال لأية أسئلة أو مخاوف أو أفكار قد تكون لديكم. </a:t>
            </a:r>
          </a:p>
          <a:p>
            <a:pPr rtl="1" eaLnBrk="1" hangingPunct="1">
              <a:spcBef>
                <a:spcPct val="0"/>
              </a:spcBef>
            </a:pPr>
            <a:endParaRPr lang="ar-SA"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*أسئلة تحفيزية، حسب الحاجة:</a:t>
            </a:r>
            <a:r>
              <a:rPr lang="ar-SA" b="1" baseline="0" dirty="0">
                <a:latin typeface="Arial"/>
                <a:cs typeface="Arial"/>
              </a:rPr>
              <a:t>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 كيف وجدت هذه الجلسة؟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mtClean="0">
                <a:latin typeface="Arial"/>
                <a:cs typeface="Arial"/>
              </a:rPr>
              <a:t>ما الذي كان سهلاً؟ ما الذي كان صعباً؟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smtClean="0">
                <a:latin typeface="Arial"/>
                <a:cs typeface="Arial"/>
              </a:rPr>
              <a:t>ما الذي ترغب في مواصلة التفكير بشأنه لاحقاً؟</a:t>
            </a:r>
            <a:endParaRPr lang="ar-SA" dirty="0"/>
          </a:p>
          <a:p>
            <a:pPr rtl="1" eaLnBrk="1" hangingPunct="1">
              <a:spcBef>
                <a:spcPct val="0"/>
              </a:spcBef>
            </a:pPr>
            <a:endParaRPr lang="ar-SA" dirty="0"/>
          </a:p>
        </p:txBody>
      </p:sp>
      <p:sp>
        <p:nvSpPr>
          <p:cNvPr id="39940" name="Slide Number Placeholder 3"/>
          <p:cNvSpPr>
            <a:spLocks noGrp="1"/>
          </p:cNvSpPr>
          <p:nvPr>
            <p:ph type="sldNum" sz="quarter" idx="5"/>
          </p:nvPr>
        </p:nvSpPr>
        <p:spPr bwMode="auto">
          <a:noFill/>
          <a:ln>
            <a:miter lim="800000"/>
            <a:headEnd/>
            <a:tailEnd/>
          </a:ln>
        </p:spPr>
        <p:txBody>
          <a:bodyPr/>
          <a:lstStyle/>
          <a:p>
            <a:pPr rtl="1"/>
            <a:fld id="{AA054DE3-A126-4268-9767-928E5A89904D}" type="slidenum">
              <a:rPr lang="en-US"/>
              <a:pPr/>
              <a:t>36</a:t>
            </a:fld>
            <a:endParaRPr lang="ar-SA"/>
          </a:p>
        </p:txBody>
      </p:sp>
    </p:spTree>
    <p:extLst>
      <p:ext uri="{BB962C8B-B14F-4D97-AF65-F5344CB8AC3E}">
        <p14:creationId xmlns:p14="http://schemas.microsoft.com/office/powerpoint/2010/main" val="19286788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نحن ننتقل إلى الخطوة الثانية من إدارة الحالة التي تركز على الناجين/الناجيات للناجين/الناجيات من العنف المبني على النوع الاجتماعي، وهي التقييم. </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4</a:t>
            </a:fld>
            <a:endParaRPr lang="ar-SA"/>
          </a:p>
        </p:txBody>
      </p:sp>
    </p:spTree>
    <p:extLst>
      <p:ext uri="{BB962C8B-B14F-4D97-AF65-F5344CB8AC3E}">
        <p14:creationId xmlns:p14="http://schemas.microsoft.com/office/powerpoint/2010/main" val="2098903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تعتمد الإدارة الجيدة للحالة على إجراء تقييمات جيدة. يشمل التقييم فهم سياق الناجي/الناجية وتحديد ما إذا كان المستجيبون الآخرون قد شاركوا والإنصات إلى قصة الناجية لفهمها ودعمها وتحديد احتياجاتها.</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5</a:t>
            </a:fld>
            <a:endParaRPr lang="ar-SA"/>
          </a:p>
        </p:txBody>
      </p:sp>
    </p:spTree>
    <p:extLst>
      <p:ext uri="{BB962C8B-B14F-4D97-AF65-F5344CB8AC3E}">
        <p14:creationId xmlns:p14="http://schemas.microsoft.com/office/powerpoint/2010/main" val="31157732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قبل أن ننتقل إلى المحتوى، سنبدأ بنشاط. في مجموعاتك الصغيرة، ناقشوا ما يعنيه التقييم لك. ما مقومات التقييم الفعال؟ بعد قضاء بعض الوقت في المناقشة، سوف تشارك كل مجموعة بالتعليقات الخاصة بها مع المجموعة الأكبر. (*الميسر، اكتب النقاط الرئيسية من كل مجموعة، مع رسم أوجه التشابه بين تعريفات المجموعات المختلفة.*) </a:t>
            </a:r>
          </a:p>
          <a:p>
            <a:pPr rtl="1"/>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6</a:t>
            </a:fld>
            <a:endParaRPr lang="ar-SA"/>
          </a:p>
        </p:txBody>
      </p:sp>
    </p:spTree>
    <p:extLst>
      <p:ext uri="{BB962C8B-B14F-4D97-AF65-F5344CB8AC3E}">
        <p14:creationId xmlns:p14="http://schemas.microsoft.com/office/powerpoint/2010/main" val="33295364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نحن نعرف التقييم بكونه جمع المعلومات أو البيانات من شخص وتقييمها لغرض اتخاذ قرار بخصوص رعاية الشخص. يعمل التقييم الجيد بأمان وتمهل على تقييم وضع الناجي/الناجية وتجربتهم/تجربتهن مع العنف مع التركيز على الإنصات، وليس طرح الأسئلة. </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7</a:t>
            </a:fld>
            <a:endParaRPr lang="ar-SA"/>
          </a:p>
        </p:txBody>
      </p:sp>
    </p:spTree>
    <p:extLst>
      <p:ext uri="{BB962C8B-B14F-4D97-AF65-F5344CB8AC3E}">
        <p14:creationId xmlns:p14="http://schemas.microsoft.com/office/powerpoint/2010/main" val="4620572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a:latin typeface="Arial"/>
                <a:cs typeface="Arial"/>
              </a:rPr>
              <a:t>**يرجى الرجوع إلى النشرة 12.1 وإعطاء نسخة للمتطوع.**</a:t>
            </a:r>
            <a:endParaRPr lang="ar-SA" b="1" dirty="0"/>
          </a:p>
          <a:p>
            <a:pPr marL="0" marR="0" indent="0" algn="l" defTabSz="914400" rtl="1" eaLnBrk="1" fontAlgn="auto" latinLnBrk="0" hangingPunct="1">
              <a:lnSpc>
                <a:spcPct val="100000"/>
              </a:lnSpc>
              <a:spcBef>
                <a:spcPts val="0"/>
              </a:spcBef>
              <a:spcAft>
                <a:spcPts val="0"/>
              </a:spcAft>
              <a:buClrTx/>
              <a:buSzTx/>
              <a:buFontTx/>
              <a:buNone/>
              <a:tabLst/>
              <a:defRPr/>
            </a:pPr>
            <a:endParaRPr lang="ar-SA"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دعونا نلقي نظرة على لعب الأدوار الذي يوضح ما يؤدي إلى عملية التقييم. أحتاج إلى متطوع للقيام  بلعب الأدوار معي - ستلعب دور الناجية وسألعب أنا دور العامل الاجتماعي.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b="1" baseline="0" dirty="0">
                <a:latin typeface="Arial"/>
                <a:cs typeface="Arial"/>
              </a:rPr>
              <a:t>*قم  بلعب الأدوار ثم قم بإجراء مناقشة جماعية*</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الآن بعد أن رأيت الأمر أمام عينيك، دعونا نتحدث عما قام به  العامل الاجتماعي بشكل جيد وما يمكن تحسينه. ما الذي برز لك؟ (مناقشة جماعية)</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b="1" baseline="0" dirty="0">
                <a:latin typeface="Arial"/>
                <a:cs typeface="Arial"/>
              </a:rPr>
              <a:t>*تأكد من أن "ينبغي" المستخدمة في إطار الخيارات فيما يتعلق بخيارات العلاج تم إبرازها هنا.*</a:t>
            </a:r>
          </a:p>
          <a:p>
            <a:pPr rtl="1"/>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8</a:t>
            </a:fld>
            <a:endParaRPr lang="ar-SA"/>
          </a:p>
        </p:txBody>
      </p:sp>
    </p:spTree>
    <p:extLst>
      <p:ext uri="{BB962C8B-B14F-4D97-AF65-F5344CB8AC3E}">
        <p14:creationId xmlns:p14="http://schemas.microsoft.com/office/powerpoint/2010/main" val="37079035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قبل البدء في التقييم من المهم معالجة النقاط الثلاث في هذه الشريحة. أولاً، اسأل العميلة عن سلامتها الفورية وتصرف بشكل سريع إذا كانت سلامتها موضع شك. ثانياً، ستحتاج إلى التعامل مع أي احتياجات طبية ملحة؛ هل جاءت الناجية إلى العيادة بعد إصابتها بحادث؟ إذا كان الأمر كذلك، فقم باتخاذ إجراءات للحصول على المساعدة الطبية مع موافقة الناجية الشفهية. وأخيراً، حدد ما إذا كان مقدمو الخدمات الآخرون قد شاركوا بالفعل. يمكن أن يسمح لك هذا بالحصول على معلومات من مقدم الخدمة بدلاً من العميلة، مما لا يضطرها إلى إعادة سرد قصتها أكثر من اللازم. </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9</a:t>
            </a:fld>
            <a:endParaRPr lang="ar-SA"/>
          </a:p>
        </p:txBody>
      </p:sp>
    </p:spTree>
    <p:extLst>
      <p:ext uri="{BB962C8B-B14F-4D97-AF65-F5344CB8AC3E}">
        <p14:creationId xmlns:p14="http://schemas.microsoft.com/office/powerpoint/2010/main" val="17610385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حالة العنف المبني على النوع الاجتماعي بين الوكالات</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10493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flipH="1">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952040" y="1541175"/>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r>
              <a:rPr lang="ar-SA" sz="3400" b="1" dirty="0">
                <a:latin typeface="Arial"/>
                <a:cs typeface="Arial"/>
              </a:rPr>
              <a:t>التدريب على إدارة حالة العنف المبني على النوع الاجتماعي بين الوكالات</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نقاط التقييم الرئيسية</a:t>
            </a:r>
            <a:endParaRPr spc="0" dirty="0">
              <a:cs typeface="+mn-cs"/>
            </a:endParaRPr>
          </a:p>
        </p:txBody>
      </p:sp>
      <p:grpSp>
        <p:nvGrpSpPr>
          <p:cNvPr id="86" name="Group 85"/>
          <p:cNvGrpSpPr/>
          <p:nvPr/>
        </p:nvGrpSpPr>
        <p:grpSpPr>
          <a:xfrm flipH="1">
            <a:off x="1009689" y="2281600"/>
            <a:ext cx="9728728" cy="4019097"/>
            <a:chOff x="1018155" y="2281600"/>
            <a:chExt cx="9728728" cy="4019097"/>
          </a:xfrm>
        </p:grpSpPr>
        <p:grpSp>
          <p:nvGrpSpPr>
            <p:cNvPr id="59" name="Group 58"/>
            <p:cNvGrpSpPr/>
            <p:nvPr/>
          </p:nvGrpSpPr>
          <p:grpSpPr>
            <a:xfrm>
              <a:off x="1018155" y="4707714"/>
              <a:ext cx="9720262" cy="1592983"/>
              <a:chOff x="0" y="2427927"/>
              <a:chExt cx="9720262" cy="1592983"/>
            </a:xfrm>
          </p:grpSpPr>
          <p:sp>
            <p:nvSpPr>
              <p:cNvPr id="60" name="Rectangle 59"/>
              <p:cNvSpPr/>
              <p:nvPr/>
            </p:nvSpPr>
            <p:spPr>
              <a:xfrm>
                <a:off x="0" y="2427927"/>
                <a:ext cx="9720262" cy="1592983"/>
              </a:xfrm>
              <a:prstGeom prst="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61" name="Rectangle 60"/>
              <p:cNvSpPr/>
              <p:nvPr/>
            </p:nvSpPr>
            <p:spPr>
              <a:xfrm>
                <a:off x="0" y="2427927"/>
                <a:ext cx="9720262" cy="86021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99136" tIns="199136" rIns="199136" bIns="199136" numCol="1" spcCol="1270" anchor="ctr" anchorCtr="0">
                <a:noAutofit/>
              </a:bodyPr>
              <a:lstStyle/>
              <a:p>
                <a:pPr lvl="0" algn="ctr" defTabSz="1244600" rtl="1">
                  <a:lnSpc>
                    <a:spcPct val="90000"/>
                  </a:lnSpc>
                  <a:spcBef>
                    <a:spcPct val="0"/>
                  </a:spcBef>
                  <a:spcAft>
                    <a:spcPct val="35000"/>
                  </a:spcAft>
                </a:pPr>
                <a:r>
                  <a:rPr lang="ar-SA" sz="2800" kern="1200" baseline="0" dirty="0">
                    <a:solidFill>
                      <a:schemeClr val="tx1"/>
                    </a:solidFill>
                  </a:rPr>
                  <a:t>تقييم الاحتياجات المحتملة للناجي/الناجية</a:t>
                </a:r>
              </a:p>
            </p:txBody>
          </p:sp>
        </p:grpSp>
        <p:grpSp>
          <p:nvGrpSpPr>
            <p:cNvPr id="62" name="Group 61"/>
            <p:cNvGrpSpPr/>
            <p:nvPr/>
          </p:nvGrpSpPr>
          <p:grpSpPr>
            <a:xfrm>
              <a:off x="1018155" y="5536066"/>
              <a:ext cx="2438532" cy="758173"/>
              <a:chOff x="0" y="3256279"/>
              <a:chExt cx="2438532" cy="758173"/>
            </a:xfrm>
          </p:grpSpPr>
          <p:sp>
            <p:nvSpPr>
              <p:cNvPr id="63" name="Rectangle 62"/>
              <p:cNvSpPr/>
              <p:nvPr/>
            </p:nvSpPr>
            <p:spPr>
              <a:xfrm>
                <a:off x="8467" y="3281680"/>
                <a:ext cx="2430065" cy="732772"/>
              </a:xfrm>
              <a:prstGeom prst="rect">
                <a:avLst/>
              </a:prstGeom>
            </p:spPr>
            <p:style>
              <a:lnRef idx="2">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64" name="Rectangle 63"/>
              <p:cNvSpPr/>
              <p:nvPr/>
            </p:nvSpPr>
            <p:spPr>
              <a:xfrm>
                <a:off x="0" y="3256279"/>
                <a:ext cx="2430065" cy="7327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25400" rIns="142240" bIns="25400" numCol="1" spcCol="1270" anchor="ctr" anchorCtr="0">
                <a:noAutofit/>
              </a:bodyPr>
              <a:lstStyle/>
              <a:p>
                <a:pPr lvl="0" algn="ctr" defTabSz="889000" rtl="1">
                  <a:lnSpc>
                    <a:spcPct val="90000"/>
                  </a:lnSpc>
                  <a:spcBef>
                    <a:spcPct val="0"/>
                  </a:spcBef>
                  <a:spcAft>
                    <a:spcPct val="35000"/>
                  </a:spcAft>
                </a:pPr>
                <a:r>
                  <a:rPr lang="ar-SA" sz="2000" kern="1200" baseline="0" dirty="0">
                    <a:solidFill>
                      <a:schemeClr val="tx1"/>
                    </a:solidFill>
                  </a:rPr>
                  <a:t>احتياجات السلامة</a:t>
                </a:r>
              </a:p>
            </p:txBody>
          </p:sp>
        </p:grpSp>
        <p:grpSp>
          <p:nvGrpSpPr>
            <p:cNvPr id="65" name="Group 64"/>
            <p:cNvGrpSpPr/>
            <p:nvPr/>
          </p:nvGrpSpPr>
          <p:grpSpPr>
            <a:xfrm>
              <a:off x="3448220" y="5536066"/>
              <a:ext cx="2438532" cy="758173"/>
              <a:chOff x="2430065" y="3256279"/>
              <a:chExt cx="2438532" cy="758173"/>
            </a:xfrm>
          </p:grpSpPr>
          <p:sp>
            <p:nvSpPr>
              <p:cNvPr id="66" name="Rectangle 65"/>
              <p:cNvSpPr/>
              <p:nvPr/>
            </p:nvSpPr>
            <p:spPr>
              <a:xfrm>
                <a:off x="2438532" y="3281680"/>
                <a:ext cx="2430065" cy="732772"/>
              </a:xfrm>
              <a:prstGeom prst="rect">
                <a:avLst/>
              </a:prstGeom>
            </p:spPr>
            <p:style>
              <a:lnRef idx="2">
                <a:schemeClr val="accent5">
                  <a:tint val="40000"/>
                  <a:alpha val="90000"/>
                  <a:hueOff val="0"/>
                  <a:satOff val="0"/>
                  <a:lumOff val="0"/>
                  <a:alphaOff val="0"/>
                </a:schemeClr>
              </a:lnRef>
              <a:fillRef idx="1">
                <a:schemeClr val="accent5">
                  <a:tint val="40000"/>
                  <a:alpha val="90000"/>
                  <a:hueOff val="-605453"/>
                  <a:satOff val="-561"/>
                  <a:lumOff val="-518"/>
                  <a:alphaOff val="0"/>
                </a:schemeClr>
              </a:fillRef>
              <a:effectRef idx="0">
                <a:schemeClr val="accent5">
                  <a:tint val="40000"/>
                  <a:alpha val="90000"/>
                  <a:hueOff val="-605453"/>
                  <a:satOff val="-561"/>
                  <a:lumOff val="-518"/>
                  <a:alphaOff val="0"/>
                </a:schemeClr>
              </a:effectRef>
              <a:fontRef idx="minor">
                <a:schemeClr val="dk1">
                  <a:hueOff val="0"/>
                  <a:satOff val="0"/>
                  <a:lumOff val="0"/>
                  <a:alphaOff val="0"/>
                </a:schemeClr>
              </a:fontRef>
            </p:style>
          </p:sp>
          <p:sp>
            <p:nvSpPr>
              <p:cNvPr id="67" name="Rectangle 66"/>
              <p:cNvSpPr/>
              <p:nvPr/>
            </p:nvSpPr>
            <p:spPr>
              <a:xfrm>
                <a:off x="2430065" y="3256279"/>
                <a:ext cx="2430065" cy="7327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25400" rIns="142240" bIns="25400" numCol="1" spcCol="1270" anchor="ctr" anchorCtr="0">
                <a:noAutofit/>
              </a:bodyPr>
              <a:lstStyle/>
              <a:p>
                <a:pPr lvl="0" algn="ctr" defTabSz="889000" rtl="1">
                  <a:lnSpc>
                    <a:spcPct val="90000"/>
                  </a:lnSpc>
                  <a:spcBef>
                    <a:spcPct val="0"/>
                  </a:spcBef>
                  <a:spcAft>
                    <a:spcPct val="35000"/>
                  </a:spcAft>
                </a:pPr>
                <a:r>
                  <a:rPr lang="ar-SA" sz="2000" kern="1200" baseline="0" dirty="0">
                    <a:solidFill>
                      <a:schemeClr val="tx1"/>
                    </a:solidFill>
                  </a:rPr>
                  <a:t>احتياجات الصحة</a:t>
                </a:r>
              </a:p>
            </p:txBody>
          </p:sp>
        </p:grpSp>
        <p:grpSp>
          <p:nvGrpSpPr>
            <p:cNvPr id="68" name="Group 67"/>
            <p:cNvGrpSpPr/>
            <p:nvPr/>
          </p:nvGrpSpPr>
          <p:grpSpPr>
            <a:xfrm>
              <a:off x="5878286" y="5536066"/>
              <a:ext cx="2438532" cy="758173"/>
              <a:chOff x="4860131" y="3256279"/>
              <a:chExt cx="2438532" cy="758173"/>
            </a:xfrm>
          </p:grpSpPr>
          <p:sp>
            <p:nvSpPr>
              <p:cNvPr id="69" name="Rectangle 68"/>
              <p:cNvSpPr/>
              <p:nvPr/>
            </p:nvSpPr>
            <p:spPr>
              <a:xfrm>
                <a:off x="4868598" y="3281680"/>
                <a:ext cx="2430065" cy="732772"/>
              </a:xfrm>
              <a:prstGeom prst="rect">
                <a:avLst/>
              </a:prstGeom>
            </p:spPr>
            <p:style>
              <a:lnRef idx="2">
                <a:schemeClr val="accent5">
                  <a:tint val="40000"/>
                  <a:alpha val="90000"/>
                  <a:hueOff val="0"/>
                  <a:satOff val="0"/>
                  <a:lumOff val="0"/>
                  <a:alphaOff val="0"/>
                </a:schemeClr>
              </a:lnRef>
              <a:fillRef idx="1">
                <a:schemeClr val="accent5">
                  <a:tint val="40000"/>
                  <a:alpha val="90000"/>
                  <a:hueOff val="-1210906"/>
                  <a:satOff val="-1122"/>
                  <a:lumOff val="-1036"/>
                  <a:alphaOff val="0"/>
                </a:schemeClr>
              </a:fillRef>
              <a:effectRef idx="0">
                <a:schemeClr val="accent5">
                  <a:tint val="40000"/>
                  <a:alpha val="90000"/>
                  <a:hueOff val="-1210906"/>
                  <a:satOff val="-1122"/>
                  <a:lumOff val="-1036"/>
                  <a:alphaOff val="0"/>
                </a:schemeClr>
              </a:effectRef>
              <a:fontRef idx="minor">
                <a:schemeClr val="dk1">
                  <a:hueOff val="0"/>
                  <a:satOff val="0"/>
                  <a:lumOff val="0"/>
                  <a:alphaOff val="0"/>
                </a:schemeClr>
              </a:fontRef>
            </p:style>
          </p:sp>
          <p:sp>
            <p:nvSpPr>
              <p:cNvPr id="70" name="Rectangle 69"/>
              <p:cNvSpPr/>
              <p:nvPr/>
            </p:nvSpPr>
            <p:spPr>
              <a:xfrm>
                <a:off x="4860131" y="3256279"/>
                <a:ext cx="2430065" cy="7327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25400" rIns="142240" bIns="25400" numCol="1" spcCol="1270" anchor="ctr" anchorCtr="0">
                <a:noAutofit/>
              </a:bodyPr>
              <a:lstStyle/>
              <a:p>
                <a:pPr lvl="0" algn="ctr" defTabSz="889000" rtl="1">
                  <a:lnSpc>
                    <a:spcPct val="90000"/>
                  </a:lnSpc>
                  <a:spcBef>
                    <a:spcPct val="0"/>
                  </a:spcBef>
                  <a:spcAft>
                    <a:spcPct val="35000"/>
                  </a:spcAft>
                </a:pPr>
                <a:r>
                  <a:rPr lang="ar-SA" sz="2000" kern="1200" baseline="0" dirty="0">
                    <a:solidFill>
                      <a:schemeClr val="tx1"/>
                    </a:solidFill>
                  </a:rPr>
                  <a:t>الاحتياجات النفسية والاجتماعية</a:t>
                </a:r>
              </a:p>
            </p:txBody>
          </p:sp>
        </p:grpSp>
        <p:grpSp>
          <p:nvGrpSpPr>
            <p:cNvPr id="71" name="Group 70"/>
            <p:cNvGrpSpPr/>
            <p:nvPr/>
          </p:nvGrpSpPr>
          <p:grpSpPr>
            <a:xfrm>
              <a:off x="8308351" y="5536066"/>
              <a:ext cx="2438532" cy="758173"/>
              <a:chOff x="7290196" y="3256279"/>
              <a:chExt cx="2438532" cy="758173"/>
            </a:xfrm>
          </p:grpSpPr>
          <p:sp>
            <p:nvSpPr>
              <p:cNvPr id="72" name="Rectangle 71"/>
              <p:cNvSpPr/>
              <p:nvPr/>
            </p:nvSpPr>
            <p:spPr>
              <a:xfrm>
                <a:off x="7298663" y="3281680"/>
                <a:ext cx="2430065" cy="732772"/>
              </a:xfrm>
              <a:prstGeom prst="rect">
                <a:avLst/>
              </a:prstGeom>
            </p:spPr>
            <p:style>
              <a:lnRef idx="2">
                <a:schemeClr val="accent5">
                  <a:tint val="40000"/>
                  <a:alpha val="90000"/>
                  <a:hueOff val="0"/>
                  <a:satOff val="0"/>
                  <a:lumOff val="0"/>
                  <a:alphaOff val="0"/>
                </a:schemeClr>
              </a:lnRef>
              <a:fillRef idx="1">
                <a:schemeClr val="accent5">
                  <a:tint val="40000"/>
                  <a:alpha val="90000"/>
                  <a:hueOff val="-1816360"/>
                  <a:satOff val="-1683"/>
                  <a:lumOff val="-1554"/>
                  <a:alphaOff val="0"/>
                </a:schemeClr>
              </a:fillRef>
              <a:effectRef idx="0">
                <a:schemeClr val="accent5">
                  <a:tint val="40000"/>
                  <a:alpha val="90000"/>
                  <a:hueOff val="-1816360"/>
                  <a:satOff val="-1683"/>
                  <a:lumOff val="-1554"/>
                  <a:alphaOff val="0"/>
                </a:schemeClr>
              </a:effectRef>
              <a:fontRef idx="minor">
                <a:schemeClr val="dk1">
                  <a:hueOff val="0"/>
                  <a:satOff val="0"/>
                  <a:lumOff val="0"/>
                  <a:alphaOff val="0"/>
                </a:schemeClr>
              </a:fontRef>
            </p:style>
          </p:sp>
          <p:sp>
            <p:nvSpPr>
              <p:cNvPr id="73" name="Rectangle 72"/>
              <p:cNvSpPr/>
              <p:nvPr/>
            </p:nvSpPr>
            <p:spPr>
              <a:xfrm>
                <a:off x="7290196" y="3256279"/>
                <a:ext cx="2430065" cy="7327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25400" rIns="142240" bIns="25400" numCol="1" spcCol="1270" anchor="ctr" anchorCtr="0">
                <a:noAutofit/>
              </a:bodyPr>
              <a:lstStyle/>
              <a:p>
                <a:pPr lvl="0" algn="ctr" defTabSz="889000" rtl="1">
                  <a:lnSpc>
                    <a:spcPct val="90000"/>
                  </a:lnSpc>
                  <a:spcBef>
                    <a:spcPct val="0"/>
                  </a:spcBef>
                  <a:spcAft>
                    <a:spcPct val="35000"/>
                  </a:spcAft>
                </a:pPr>
                <a:r>
                  <a:rPr lang="ar-SA" sz="2000" kern="1200" baseline="0" dirty="0">
                    <a:solidFill>
                      <a:schemeClr val="tx1"/>
                    </a:solidFill>
                  </a:rPr>
                  <a:t>الاحتياجات القانونية </a:t>
                </a:r>
              </a:p>
            </p:txBody>
          </p:sp>
        </p:grpSp>
        <p:grpSp>
          <p:nvGrpSpPr>
            <p:cNvPr id="74" name="Group 73"/>
            <p:cNvGrpSpPr/>
            <p:nvPr/>
          </p:nvGrpSpPr>
          <p:grpSpPr>
            <a:xfrm>
              <a:off x="1018155" y="2281600"/>
              <a:ext cx="9720262" cy="2450008"/>
              <a:chOff x="0" y="1813"/>
              <a:chExt cx="9720262" cy="2450008"/>
            </a:xfrm>
          </p:grpSpPr>
          <p:sp>
            <p:nvSpPr>
              <p:cNvPr id="75" name="Up Arrow Callout 74"/>
              <p:cNvSpPr/>
              <p:nvPr/>
            </p:nvSpPr>
            <p:spPr>
              <a:xfrm rot="10800000">
                <a:off x="0" y="1813"/>
                <a:ext cx="9720262" cy="2450008"/>
              </a:xfrm>
              <a:prstGeom prst="upArrowCallout">
                <a:avLst/>
              </a:prstGeom>
            </p:spPr>
            <p:style>
              <a:lnRef idx="2">
                <a:schemeClr val="lt1">
                  <a:hueOff val="0"/>
                  <a:satOff val="0"/>
                  <a:lumOff val="0"/>
                  <a:alphaOff val="0"/>
                </a:schemeClr>
              </a:lnRef>
              <a:fillRef idx="1">
                <a:schemeClr val="accent5">
                  <a:hueOff val="-3096518"/>
                  <a:satOff val="31044"/>
                  <a:lumOff val="-21569"/>
                  <a:alphaOff val="0"/>
                </a:schemeClr>
              </a:fillRef>
              <a:effectRef idx="0">
                <a:schemeClr val="accent5">
                  <a:hueOff val="-3096518"/>
                  <a:satOff val="31044"/>
                  <a:lumOff val="-21569"/>
                  <a:alphaOff val="0"/>
                </a:schemeClr>
              </a:effectRef>
              <a:fontRef idx="minor">
                <a:schemeClr val="lt1"/>
              </a:fontRef>
            </p:style>
          </p:sp>
          <p:sp>
            <p:nvSpPr>
              <p:cNvPr id="76" name="Up Arrow Callout 14"/>
              <p:cNvSpPr/>
              <p:nvPr/>
            </p:nvSpPr>
            <p:spPr>
              <a:xfrm>
                <a:off x="0" y="1813"/>
                <a:ext cx="9720262" cy="85995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99136" tIns="199136" rIns="199136" bIns="199136" numCol="1" spcCol="1270" anchor="ctr" anchorCtr="0">
                <a:noAutofit/>
              </a:bodyPr>
              <a:lstStyle/>
              <a:p>
                <a:pPr lvl="0" algn="ctr" defTabSz="1244600" rtl="1">
                  <a:lnSpc>
                    <a:spcPct val="90000"/>
                  </a:lnSpc>
                  <a:spcBef>
                    <a:spcPct val="0"/>
                  </a:spcBef>
                  <a:spcAft>
                    <a:spcPct val="35000"/>
                  </a:spcAft>
                </a:pPr>
                <a:r>
                  <a:rPr lang="ar-SA" sz="2800" kern="1200" baseline="0" dirty="0">
                    <a:solidFill>
                      <a:schemeClr val="tx1"/>
                    </a:solidFill>
                  </a:rPr>
                  <a:t>تسهيل الإفصاح من الناجي/الناجية</a:t>
                </a:r>
              </a:p>
            </p:txBody>
          </p:sp>
        </p:grpSp>
        <p:grpSp>
          <p:nvGrpSpPr>
            <p:cNvPr id="77" name="Group 76"/>
            <p:cNvGrpSpPr/>
            <p:nvPr/>
          </p:nvGrpSpPr>
          <p:grpSpPr>
            <a:xfrm>
              <a:off x="1018155" y="3141553"/>
              <a:ext cx="3336784" cy="732552"/>
              <a:chOff x="0" y="861766"/>
              <a:chExt cx="3336784" cy="732552"/>
            </a:xfrm>
          </p:grpSpPr>
          <p:sp>
            <p:nvSpPr>
              <p:cNvPr id="78" name="Rectangle 77"/>
              <p:cNvSpPr/>
              <p:nvPr/>
            </p:nvSpPr>
            <p:spPr>
              <a:xfrm>
                <a:off x="0" y="861766"/>
                <a:ext cx="3336784" cy="732552"/>
              </a:xfrm>
              <a:prstGeom prst="rect">
                <a:avLst/>
              </a:prstGeom>
            </p:spPr>
            <p:style>
              <a:lnRef idx="2">
                <a:schemeClr val="accent5">
                  <a:tint val="40000"/>
                  <a:alpha val="90000"/>
                  <a:hueOff val="0"/>
                  <a:satOff val="0"/>
                  <a:lumOff val="0"/>
                  <a:alphaOff val="0"/>
                </a:schemeClr>
              </a:lnRef>
              <a:fillRef idx="1">
                <a:schemeClr val="accent5">
                  <a:tint val="40000"/>
                  <a:alpha val="90000"/>
                  <a:hueOff val="-2421813"/>
                  <a:satOff val="-2243"/>
                  <a:lumOff val="-2073"/>
                  <a:alphaOff val="0"/>
                </a:schemeClr>
              </a:fillRef>
              <a:effectRef idx="0">
                <a:schemeClr val="accent5">
                  <a:tint val="40000"/>
                  <a:alpha val="90000"/>
                  <a:hueOff val="-2421813"/>
                  <a:satOff val="-2243"/>
                  <a:lumOff val="-2073"/>
                  <a:alphaOff val="0"/>
                </a:schemeClr>
              </a:effectRef>
              <a:fontRef idx="minor">
                <a:schemeClr val="dk1">
                  <a:hueOff val="0"/>
                  <a:satOff val="0"/>
                  <a:lumOff val="0"/>
                  <a:alphaOff val="0"/>
                </a:schemeClr>
              </a:fontRef>
            </p:style>
          </p:sp>
          <p:sp>
            <p:nvSpPr>
              <p:cNvPr id="79" name="Rectangle 78"/>
              <p:cNvSpPr/>
              <p:nvPr/>
            </p:nvSpPr>
            <p:spPr>
              <a:xfrm>
                <a:off x="0" y="861766"/>
                <a:ext cx="3336784" cy="73255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8016" tIns="22860" rIns="128016" bIns="22860" numCol="1" spcCol="1270" anchor="ctr" anchorCtr="0">
                <a:noAutofit/>
              </a:bodyPr>
              <a:lstStyle/>
              <a:p>
                <a:pPr lvl="0" algn="ctr" defTabSz="800100" rtl="1">
                  <a:lnSpc>
                    <a:spcPct val="90000"/>
                  </a:lnSpc>
                  <a:spcBef>
                    <a:spcPct val="0"/>
                  </a:spcBef>
                  <a:spcAft>
                    <a:spcPct val="35000"/>
                  </a:spcAft>
                </a:pPr>
                <a:r>
                  <a:rPr lang="ar-SA" sz="1800" kern="1200" baseline="0" dirty="0">
                    <a:solidFill>
                      <a:schemeClr val="tx1"/>
                    </a:solidFill>
                  </a:rPr>
                  <a:t>جمع المعلومات الأساسية </a:t>
                </a:r>
              </a:p>
            </p:txBody>
          </p:sp>
        </p:grpSp>
        <p:grpSp>
          <p:nvGrpSpPr>
            <p:cNvPr id="80" name="Group 79"/>
            <p:cNvGrpSpPr/>
            <p:nvPr/>
          </p:nvGrpSpPr>
          <p:grpSpPr>
            <a:xfrm>
              <a:off x="4371261" y="3141561"/>
              <a:ext cx="3572585" cy="732552"/>
              <a:chOff x="3353106" y="861774"/>
              <a:chExt cx="3572585" cy="732552"/>
            </a:xfrm>
          </p:grpSpPr>
          <p:sp>
            <p:nvSpPr>
              <p:cNvPr id="81" name="Rectangle 80"/>
              <p:cNvSpPr/>
              <p:nvPr/>
            </p:nvSpPr>
            <p:spPr>
              <a:xfrm>
                <a:off x="3353106" y="861774"/>
                <a:ext cx="3572585" cy="732552"/>
              </a:xfrm>
              <a:prstGeom prst="rect">
                <a:avLst/>
              </a:prstGeom>
            </p:spPr>
            <p:style>
              <a:lnRef idx="2">
                <a:schemeClr val="accent5">
                  <a:tint val="40000"/>
                  <a:alpha val="90000"/>
                  <a:hueOff val="0"/>
                  <a:satOff val="0"/>
                  <a:lumOff val="0"/>
                  <a:alphaOff val="0"/>
                </a:schemeClr>
              </a:lnRef>
              <a:fillRef idx="1">
                <a:schemeClr val="accent5">
                  <a:tint val="40000"/>
                  <a:alpha val="90000"/>
                  <a:hueOff val="-3027266"/>
                  <a:satOff val="-2804"/>
                  <a:lumOff val="-2591"/>
                  <a:alphaOff val="0"/>
                </a:schemeClr>
              </a:fillRef>
              <a:effectRef idx="0">
                <a:schemeClr val="accent5">
                  <a:tint val="40000"/>
                  <a:alpha val="90000"/>
                  <a:hueOff val="-3027266"/>
                  <a:satOff val="-2804"/>
                  <a:lumOff val="-2591"/>
                  <a:alphaOff val="0"/>
                </a:schemeClr>
              </a:effectRef>
              <a:fontRef idx="minor">
                <a:schemeClr val="dk1">
                  <a:hueOff val="0"/>
                  <a:satOff val="0"/>
                  <a:lumOff val="0"/>
                  <a:alphaOff val="0"/>
                </a:schemeClr>
              </a:fontRef>
            </p:style>
          </p:sp>
          <p:sp>
            <p:nvSpPr>
              <p:cNvPr id="82" name="Rectangle 81"/>
              <p:cNvSpPr/>
              <p:nvPr/>
            </p:nvSpPr>
            <p:spPr>
              <a:xfrm>
                <a:off x="3353106" y="861774"/>
                <a:ext cx="3572585" cy="73255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25400" rIns="142240" bIns="25400" numCol="1" spcCol="1270" anchor="ctr" anchorCtr="0">
                <a:noAutofit/>
              </a:bodyPr>
              <a:lstStyle/>
              <a:p>
                <a:pPr lvl="0" algn="ctr" defTabSz="889000" rtl="1">
                  <a:lnSpc>
                    <a:spcPct val="90000"/>
                  </a:lnSpc>
                  <a:spcBef>
                    <a:spcPct val="0"/>
                  </a:spcBef>
                  <a:spcAft>
                    <a:spcPct val="35000"/>
                  </a:spcAft>
                </a:pPr>
                <a:r>
                  <a:rPr lang="ar-SA" sz="2000" kern="1200" baseline="0" dirty="0">
                    <a:solidFill>
                      <a:schemeClr val="tx1"/>
                    </a:solidFill>
                  </a:rPr>
                  <a:t>فهم ما حدث</a:t>
                </a:r>
              </a:p>
            </p:txBody>
          </p:sp>
        </p:grpSp>
        <p:grpSp>
          <p:nvGrpSpPr>
            <p:cNvPr id="83" name="Group 82"/>
            <p:cNvGrpSpPr/>
            <p:nvPr/>
          </p:nvGrpSpPr>
          <p:grpSpPr>
            <a:xfrm>
              <a:off x="7891608" y="3141561"/>
              <a:ext cx="2843710" cy="732552"/>
              <a:chOff x="6873453" y="861774"/>
              <a:chExt cx="2843710" cy="732552"/>
            </a:xfrm>
          </p:grpSpPr>
          <p:sp>
            <p:nvSpPr>
              <p:cNvPr id="84" name="Rectangle 83"/>
              <p:cNvSpPr/>
              <p:nvPr/>
            </p:nvSpPr>
            <p:spPr>
              <a:xfrm>
                <a:off x="6907321" y="861774"/>
                <a:ext cx="2809842" cy="732552"/>
              </a:xfrm>
              <a:prstGeom prst="rect">
                <a:avLst/>
              </a:prstGeom>
            </p:spPr>
            <p:style>
              <a:lnRef idx="2">
                <a:schemeClr val="accent5">
                  <a:tint val="40000"/>
                  <a:alpha val="90000"/>
                  <a:hueOff val="0"/>
                  <a:satOff val="0"/>
                  <a:lumOff val="0"/>
                  <a:alphaOff val="0"/>
                </a:schemeClr>
              </a:lnRef>
              <a:fillRef idx="1">
                <a:schemeClr val="accent5">
                  <a:tint val="40000"/>
                  <a:alpha val="90000"/>
                  <a:hueOff val="-3632719"/>
                  <a:satOff val="-3365"/>
                  <a:lumOff val="-3109"/>
                  <a:alphaOff val="0"/>
                </a:schemeClr>
              </a:fillRef>
              <a:effectRef idx="0">
                <a:schemeClr val="accent5">
                  <a:tint val="40000"/>
                  <a:alpha val="90000"/>
                  <a:hueOff val="-3632719"/>
                  <a:satOff val="-3365"/>
                  <a:lumOff val="-3109"/>
                  <a:alphaOff val="0"/>
                </a:schemeClr>
              </a:effectRef>
              <a:fontRef idx="minor">
                <a:schemeClr val="dk1">
                  <a:hueOff val="0"/>
                  <a:satOff val="0"/>
                  <a:lumOff val="0"/>
                  <a:alphaOff val="0"/>
                </a:schemeClr>
              </a:fontRef>
            </p:style>
          </p:sp>
          <p:sp>
            <p:nvSpPr>
              <p:cNvPr id="85" name="Rectangle 84"/>
              <p:cNvSpPr/>
              <p:nvPr/>
            </p:nvSpPr>
            <p:spPr>
              <a:xfrm>
                <a:off x="6873453" y="861774"/>
                <a:ext cx="2809842" cy="73255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8016" tIns="22860" rIns="128016" bIns="22860" numCol="1" spcCol="1270" anchor="ctr" anchorCtr="0">
                <a:noAutofit/>
              </a:bodyPr>
              <a:lstStyle/>
              <a:p>
                <a:pPr lvl="0" algn="ctr" defTabSz="800100" rtl="1">
                  <a:lnSpc>
                    <a:spcPct val="90000"/>
                  </a:lnSpc>
                  <a:spcBef>
                    <a:spcPct val="0"/>
                  </a:spcBef>
                  <a:spcAft>
                    <a:spcPct val="35000"/>
                  </a:spcAft>
                </a:pPr>
                <a:r>
                  <a:rPr lang="ar-SA" sz="1800" kern="1200" baseline="0" dirty="0">
                    <a:solidFill>
                      <a:schemeClr val="tx1"/>
                    </a:solidFill>
                  </a:rPr>
                  <a:t>الرد على الإفصاح</a:t>
                </a:r>
              </a:p>
            </p:txBody>
          </p:sp>
        </p:grpSp>
      </p:grpSp>
    </p:spTree>
    <p:extLst>
      <p:ext uri="{BB962C8B-B14F-4D97-AF65-F5344CB8AC3E}">
        <p14:creationId xmlns:p14="http://schemas.microsoft.com/office/powerpoint/2010/main" val="114130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تسهيل الإفصاح</a:t>
            </a:r>
            <a:endParaRPr spc="0" dirty="0">
              <a:cs typeface="+mn-cs"/>
            </a:endParaRPr>
          </a:p>
        </p:txBody>
      </p:sp>
      <p:sp>
        <p:nvSpPr>
          <p:cNvPr id="3" name="Content Placeholder 2"/>
          <p:cNvSpPr>
            <a:spLocks noGrp="1"/>
          </p:cNvSpPr>
          <p:nvPr>
            <p:ph idx="1"/>
          </p:nvPr>
        </p:nvSpPr>
        <p:spPr>
          <a:xfrm>
            <a:off x="1455738" y="2286000"/>
            <a:ext cx="9720262" cy="4022725"/>
          </a:xfrm>
        </p:spPr>
        <p:txBody>
          <a:bodyPr>
            <a:normAutofit fontScale="92500" lnSpcReduction="20000"/>
          </a:bodyPr>
          <a:lstStyle/>
          <a:p>
            <a:pPr marL="287338" indent="-287338" algn="r" rtl="1">
              <a:buClr>
                <a:schemeClr val="accent4">
                  <a:lumMod val="75000"/>
                </a:schemeClr>
              </a:buClr>
              <a:buFont typeface="Wingdings" panose="05000000000000000000" pitchFamily="2" charset="2"/>
              <a:buChar char=""/>
            </a:pPr>
            <a:r>
              <a:rPr lang="ar-SA" spc="0" dirty="0">
                <a:solidFill>
                  <a:schemeClr val="tx1"/>
                </a:solidFill>
                <a:latin typeface="Arial"/>
                <a:cs typeface="Arial"/>
              </a:rPr>
              <a:t>بدء المحادثة بالأسئلة الأساسية</a:t>
            </a:r>
          </a:p>
          <a:p>
            <a:pPr marL="287338" indent="-287338" algn="r" rtl="1">
              <a:buClr>
                <a:schemeClr val="accent4">
                  <a:lumMod val="75000"/>
                </a:schemeClr>
              </a:buClr>
              <a:buFont typeface="Wingdings" panose="05000000000000000000" pitchFamily="2" charset="2"/>
              <a:buChar char=""/>
            </a:pPr>
            <a:r>
              <a:rPr lang="ar-SA" spc="0" dirty="0">
                <a:solidFill>
                  <a:schemeClr val="tx1"/>
                </a:solidFill>
                <a:latin typeface="Arial"/>
                <a:cs typeface="Arial"/>
              </a:rPr>
              <a:t>الاستماع بعناية إلى القصة كما تقولها الناجية</a:t>
            </a:r>
          </a:p>
          <a:p>
            <a:pPr marL="287338" indent="-287338" algn="r" rtl="1">
              <a:buClr>
                <a:schemeClr val="accent4">
                  <a:lumMod val="75000"/>
                </a:schemeClr>
              </a:buClr>
              <a:buFont typeface="Wingdings" panose="05000000000000000000" pitchFamily="2" charset="2"/>
              <a:buChar char=""/>
            </a:pPr>
            <a:r>
              <a:rPr lang="ar-SA" spc="0" dirty="0">
                <a:solidFill>
                  <a:schemeClr val="tx1"/>
                </a:solidFill>
                <a:latin typeface="Arial"/>
                <a:cs typeface="Arial"/>
              </a:rPr>
              <a:t>مشاهدة لغة الجسد للناجية عن كثب للبحث عن أي علامات لعدم الراحة</a:t>
            </a:r>
          </a:p>
          <a:p>
            <a:pPr marL="287338" indent="-287338" algn="r" rtl="1">
              <a:buClr>
                <a:schemeClr val="accent4">
                  <a:lumMod val="75000"/>
                </a:schemeClr>
              </a:buClr>
              <a:buFont typeface="Wingdings" panose="05000000000000000000" pitchFamily="2" charset="2"/>
              <a:buChar char=""/>
            </a:pPr>
            <a:r>
              <a:rPr lang="ar-SA" spc="0" dirty="0">
                <a:solidFill>
                  <a:schemeClr val="tx1"/>
                </a:solidFill>
                <a:latin typeface="Arial"/>
                <a:cs typeface="Arial"/>
              </a:rPr>
              <a:t>التشجيع والتعاطف من خلال التواصل غير اللفظي واللفظي</a:t>
            </a:r>
          </a:p>
          <a:p>
            <a:pPr marL="287338" indent="-287338" algn="r" rtl="1">
              <a:buClr>
                <a:schemeClr val="accent4">
                  <a:lumMod val="75000"/>
                </a:schemeClr>
              </a:buClr>
              <a:buFont typeface="Wingdings" panose="05000000000000000000" pitchFamily="2" charset="2"/>
              <a:buChar char=""/>
            </a:pPr>
            <a:r>
              <a:rPr lang="ar-SA" spc="0" dirty="0">
                <a:solidFill>
                  <a:schemeClr val="tx1"/>
                </a:solidFill>
                <a:latin typeface="Arial"/>
                <a:cs typeface="Arial"/>
              </a:rPr>
              <a:t>التحقق بنشاط من حالتها طوال العملية</a:t>
            </a:r>
          </a:p>
          <a:p>
            <a:pPr marL="287338" indent="-287338" algn="r" rtl="1">
              <a:buClr>
                <a:schemeClr val="accent4">
                  <a:lumMod val="75000"/>
                </a:schemeClr>
              </a:buClr>
              <a:buFont typeface="Wingdings" panose="05000000000000000000" pitchFamily="2" charset="2"/>
              <a:buChar char=""/>
            </a:pPr>
            <a:r>
              <a:rPr lang="ar-SA" spc="0" dirty="0">
                <a:solidFill>
                  <a:schemeClr val="tx1"/>
                </a:solidFill>
                <a:latin typeface="Arial"/>
                <a:cs typeface="Arial"/>
              </a:rPr>
              <a:t>احترام رغبة الناجية في وقف مشاركة المعلومات </a:t>
            </a:r>
          </a:p>
          <a:p>
            <a:pPr marL="287338" indent="-287338" algn="r" rtl="1">
              <a:buClr>
                <a:schemeClr val="accent4">
                  <a:lumMod val="75000"/>
                </a:schemeClr>
              </a:buClr>
              <a:buFont typeface="Wingdings" panose="05000000000000000000" pitchFamily="2" charset="2"/>
              <a:buChar char=""/>
            </a:pPr>
            <a:r>
              <a:rPr lang="ar-SA" spc="0" dirty="0">
                <a:solidFill>
                  <a:schemeClr val="tx1"/>
                </a:solidFill>
                <a:latin typeface="Arial"/>
                <a:cs typeface="Arial"/>
              </a:rPr>
              <a:t>طرح الأسئلة التوضيحية بمجرد انتهاء الناجية أو توقفها مؤقتاً </a:t>
            </a:r>
          </a:p>
          <a:p>
            <a:pPr marL="287338" indent="-287338" algn="r" rtl="1">
              <a:buClr>
                <a:schemeClr val="accent4">
                  <a:lumMod val="75000"/>
                </a:schemeClr>
              </a:buClr>
              <a:buFont typeface="Wingdings" panose="05000000000000000000" pitchFamily="2" charset="2"/>
              <a:buChar char=""/>
            </a:pPr>
            <a:r>
              <a:rPr lang="ar-SA" spc="0" dirty="0">
                <a:solidFill>
                  <a:schemeClr val="tx1"/>
                </a:solidFill>
                <a:latin typeface="Arial"/>
                <a:cs typeface="Arial"/>
              </a:rPr>
              <a:t>تجنب طرح الأسئلة غير الضرورية والانقطاعات</a:t>
            </a:r>
          </a:p>
          <a:p>
            <a:pPr marL="287338" indent="-287338" algn="r" rtl="1">
              <a:buClr>
                <a:schemeClr val="accent4">
                  <a:lumMod val="75000"/>
                </a:schemeClr>
              </a:buClr>
              <a:buFont typeface="Wingdings" panose="05000000000000000000" pitchFamily="2" charset="2"/>
              <a:buChar char=""/>
            </a:pPr>
            <a:r>
              <a:rPr lang="ar-SA" spc="0" dirty="0">
                <a:solidFill>
                  <a:schemeClr val="tx1"/>
                </a:solidFill>
                <a:latin typeface="Arial"/>
                <a:cs typeface="Arial"/>
              </a:rPr>
              <a:t>تدوين الملاحظات إذا لزم الأمر، ولكن مع التركيز على الناجية</a:t>
            </a:r>
          </a:p>
        </p:txBody>
      </p:sp>
    </p:spTree>
    <p:extLst>
      <p:ext uri="{BB962C8B-B14F-4D97-AF65-F5344CB8AC3E}">
        <p14:creationId xmlns:p14="http://schemas.microsoft.com/office/powerpoint/2010/main" val="1658235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معلومات أساسية - من هو/هي الناجي/الناجية؟</a:t>
            </a:r>
            <a:endParaRPr spc="0" dirty="0">
              <a:cs typeface="+mn-cs"/>
            </a:endParaRPr>
          </a:p>
        </p:txBody>
      </p:sp>
      <p:sp>
        <p:nvSpPr>
          <p:cNvPr id="3" name="Content Placeholder 2"/>
          <p:cNvSpPr>
            <a:spLocks noGrp="1"/>
          </p:cNvSpPr>
          <p:nvPr>
            <p:ph idx="1"/>
          </p:nvPr>
        </p:nvSpPr>
        <p:spPr>
          <a:xfrm>
            <a:off x="1455738" y="2286000"/>
            <a:ext cx="9720262" cy="4022725"/>
          </a:xfrm>
        </p:spPr>
        <p:txBody>
          <a:bodyPr>
            <a:normAutofit/>
          </a:bodyPr>
          <a:lstStyle/>
          <a:p>
            <a:pPr marL="174625" indent="-174625"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فهم من هو/هي الناجي/الناجية</a:t>
            </a:r>
          </a:p>
          <a:p>
            <a:pPr marL="174625" indent="-174625" algn="r" rtl="1">
              <a:buClr>
                <a:schemeClr val="accent4">
                  <a:lumMod val="75000"/>
                </a:schemeClr>
              </a:buClr>
              <a:buFont typeface="Arial" panose="020B0604020202020204" pitchFamily="34" charset="0"/>
              <a:buChar char="•"/>
            </a:pPr>
            <a:r>
              <a:rPr lang="ar-SA" sz="2400" spc="0" dirty="0">
                <a:solidFill>
                  <a:schemeClr val="tx1"/>
                </a:solidFill>
                <a:latin typeface="Arial"/>
                <a:cs typeface="Arial"/>
              </a:rPr>
              <a:t>معلومات أساسية هامة، وموضوعات أقل تهديداً: </a:t>
            </a: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عمر الناجي/الناجية (التقريبي)</a:t>
            </a: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الحالة المعيشية الراهنة</a:t>
            </a: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الوضع العائلي</a:t>
            </a:r>
          </a:p>
          <a:p>
            <a:pPr lvl="1"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الوظيفة أو الدور في المجتمع</a:t>
            </a:r>
          </a:p>
        </p:txBody>
      </p:sp>
      <p:sp>
        <p:nvSpPr>
          <p:cNvPr id="4" name="TextBox 3"/>
          <p:cNvSpPr txBox="1"/>
          <p:nvPr/>
        </p:nvSpPr>
        <p:spPr>
          <a:xfrm>
            <a:off x="922352" y="3928347"/>
            <a:ext cx="3789437" cy="923330"/>
          </a:xfrm>
          <a:prstGeom prst="rect">
            <a:avLst/>
          </a:prstGeom>
          <a:solidFill>
            <a:schemeClr val="accent5">
              <a:lumMod val="20000"/>
              <a:lumOff val="80000"/>
            </a:schemeClr>
          </a:solidFill>
        </p:spPr>
        <p:txBody>
          <a:bodyPr wrap="square" rtlCol="0">
            <a:spAutoFit/>
          </a:bodyPr>
          <a:lstStyle/>
          <a:p>
            <a:pPr algn="ctr" rtl="1"/>
            <a:r>
              <a:rPr lang="ar-SA" dirty="0" smtClean="0">
                <a:latin typeface="Arial"/>
                <a:cs typeface="Arial"/>
              </a:rPr>
              <a:t>لا تسأل الشخص العديد من الأسئلة، بدلاً من ذلك، ابدأ المحادثة بسؤال مفتوح النهاية يحث الشخص للتحدث إليك عن نفسه.</a:t>
            </a:r>
          </a:p>
        </p:txBody>
      </p:sp>
    </p:spTree>
    <p:extLst>
      <p:ext uri="{BB962C8B-B14F-4D97-AF65-F5344CB8AC3E}">
        <p14:creationId xmlns:p14="http://schemas.microsoft.com/office/powerpoint/2010/main" val="1139286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فهم ما حدث</a:t>
            </a:r>
            <a:endParaRPr spc="0" dirty="0">
              <a:cs typeface="+mn-cs"/>
            </a:endParaRPr>
          </a:p>
        </p:txBody>
      </p:sp>
      <p:sp>
        <p:nvSpPr>
          <p:cNvPr id="3" name="Content Placeholder 2"/>
          <p:cNvSpPr>
            <a:spLocks noGrp="1"/>
          </p:cNvSpPr>
          <p:nvPr>
            <p:ph idx="1"/>
          </p:nvPr>
        </p:nvSpPr>
        <p:spPr>
          <a:xfrm>
            <a:off x="1455738" y="2333296"/>
            <a:ext cx="9720262" cy="4022725"/>
          </a:xfrm>
        </p:spPr>
        <p:txBody>
          <a:bodyPr>
            <a:normAutofit/>
          </a:bodyPr>
          <a:lstStyle/>
          <a:p>
            <a:pPr indent="457200" algn="r" rtl="1">
              <a:buClr>
                <a:schemeClr val="accent4">
                  <a:lumMod val="75000"/>
                </a:schemeClr>
              </a:buClr>
              <a:buFont typeface="Arial" panose="020B0604020202020204" pitchFamily="34" charset="0"/>
              <a:buChar char="•"/>
            </a:pPr>
            <a:r>
              <a:rPr lang="ar-SA" b="1" spc="0" dirty="0">
                <a:solidFill>
                  <a:schemeClr val="tx1"/>
                </a:solidFill>
                <a:latin typeface="Arial"/>
                <a:cs typeface="Arial"/>
              </a:rPr>
              <a:t>طبيعة العنف/الاعتداء</a:t>
            </a:r>
          </a:p>
          <a:p>
            <a:pPr lvl="1"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لا توجد حاجة لحصولك على كل التفاصيل بخصوص العنف</a:t>
            </a:r>
          </a:p>
          <a:p>
            <a:pPr lvl="1"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من المهم معرفة إذا ما تم استخدام القوة البدنية والأسلحة</a:t>
            </a:r>
          </a:p>
          <a:p>
            <a:pPr lvl="1"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معرفة ما إذا كان هناك ألم شديد ونزيف وإذا حدث إيلاج مهبلي/شرجي </a:t>
            </a:r>
          </a:p>
          <a:p>
            <a:pPr marL="128016" lvl="1" indent="457200" algn="r" rtl="1">
              <a:buClr>
                <a:schemeClr val="accent4">
                  <a:lumMod val="75000"/>
                </a:schemeClr>
              </a:buClr>
              <a:buNone/>
            </a:pPr>
            <a:r>
              <a:rPr lang="ar-SA" b="1" spc="0" dirty="0">
                <a:solidFill>
                  <a:schemeClr val="tx1"/>
                </a:solidFill>
                <a:latin typeface="Arial"/>
                <a:cs typeface="Arial"/>
              </a:rPr>
              <a:t>*ينصح بشدة الحصول على العلاج الطبي الفوري في هذه الحالات* </a:t>
            </a:r>
          </a:p>
          <a:p>
            <a:pPr indent="457200" algn="r" rtl="1">
              <a:buClr>
                <a:schemeClr val="accent4">
                  <a:lumMod val="75000"/>
                </a:schemeClr>
              </a:buClr>
              <a:buFont typeface="Arial" panose="020B0604020202020204" pitchFamily="34" charset="0"/>
              <a:buChar char="•"/>
            </a:pPr>
            <a:r>
              <a:rPr lang="ar-SA" b="1" spc="0" dirty="0">
                <a:solidFill>
                  <a:schemeClr val="tx1"/>
                </a:solidFill>
                <a:latin typeface="Arial"/>
                <a:cs typeface="Arial"/>
              </a:rPr>
              <a:t>من هو المعتدي وإمكانية وصوله إلى الناجية</a:t>
            </a:r>
          </a:p>
          <a:p>
            <a:pPr lvl="1"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علاقة المعتدي بالناجية وأسرتها</a:t>
            </a:r>
          </a:p>
          <a:p>
            <a:pPr lvl="1"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أين يكون المعتدي الآن</a:t>
            </a:r>
          </a:p>
          <a:p>
            <a:pPr lvl="1"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إذا كان المعتدي يمكنه الوصول إلى الناجية بسهولة</a:t>
            </a:r>
          </a:p>
          <a:p>
            <a:pPr lvl="1"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مهنة المعتدي أو دوره في المجتمع</a:t>
            </a:r>
          </a:p>
          <a:p>
            <a:pPr lvl="1"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عدد المعتدين </a:t>
            </a:r>
          </a:p>
        </p:txBody>
      </p:sp>
    </p:spTree>
    <p:extLst>
      <p:ext uri="{BB962C8B-B14F-4D97-AF65-F5344CB8AC3E}">
        <p14:creationId xmlns:p14="http://schemas.microsoft.com/office/powerpoint/2010/main" val="1810434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فهم ما حدث</a:t>
            </a:r>
            <a:endParaRPr spc="0" dirty="0">
              <a:cs typeface="+mn-cs"/>
            </a:endParaRPr>
          </a:p>
        </p:txBody>
      </p:sp>
      <p:sp>
        <p:nvSpPr>
          <p:cNvPr id="3" name="Content Placeholder 2"/>
          <p:cNvSpPr>
            <a:spLocks noGrp="1"/>
          </p:cNvSpPr>
          <p:nvPr>
            <p:ph idx="1"/>
          </p:nvPr>
        </p:nvSpPr>
        <p:spPr>
          <a:xfrm>
            <a:off x="1455738" y="2286000"/>
            <a:ext cx="9720262" cy="4022725"/>
          </a:xfrm>
        </p:spPr>
        <p:txBody>
          <a:bodyPr>
            <a:normAutofit/>
          </a:bodyPr>
          <a:lstStyle/>
          <a:p>
            <a:pPr indent="457200" algn="r" rtl="1">
              <a:buClr>
                <a:schemeClr val="accent4">
                  <a:lumMod val="75000"/>
                </a:schemeClr>
              </a:buClr>
              <a:buFont typeface="Arial" panose="020B0604020202020204" pitchFamily="34" charset="0"/>
              <a:buChar char="•"/>
            </a:pPr>
            <a:r>
              <a:rPr lang="ar-SA" b="1" spc="0" dirty="0">
                <a:solidFill>
                  <a:schemeClr val="tx1"/>
                </a:solidFill>
                <a:latin typeface="Arial"/>
                <a:cs typeface="Arial"/>
              </a:rPr>
              <a:t>متى وقع الحادث الأخير</a:t>
            </a:r>
          </a:p>
          <a:p>
            <a:pPr lvl="1"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مدى الحاجة الملحة لإجراء إحالة طبية</a:t>
            </a:r>
          </a:p>
          <a:p>
            <a:pPr lvl="1"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إبلاغ الناجي/الناجية بدقة بشأن الخيارات الطبية</a:t>
            </a:r>
          </a:p>
          <a:p>
            <a:pPr indent="457200" algn="r" rtl="1">
              <a:buClr>
                <a:schemeClr val="accent4">
                  <a:lumMod val="75000"/>
                </a:schemeClr>
              </a:buClr>
              <a:buFont typeface="Arial" panose="020B0604020202020204" pitchFamily="34" charset="0"/>
              <a:buChar char="•"/>
            </a:pPr>
            <a:r>
              <a:rPr lang="ar-SA" b="1" spc="0" dirty="0">
                <a:solidFill>
                  <a:schemeClr val="tx1"/>
                </a:solidFill>
                <a:latin typeface="Arial"/>
                <a:cs typeface="Arial"/>
              </a:rPr>
              <a:t>التكرار</a:t>
            </a:r>
          </a:p>
          <a:p>
            <a:pPr lvl="1"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سوابق من الاعتداء المتكرر والتركيز على الأحدث لفهم الاحتياجات الحالية</a:t>
            </a:r>
          </a:p>
          <a:p>
            <a:pPr marL="128016" lvl="1" indent="457200" algn="r" rtl="1">
              <a:buClr>
                <a:schemeClr val="accent4">
                  <a:lumMod val="75000"/>
                </a:schemeClr>
              </a:buClr>
              <a:buNone/>
            </a:pPr>
            <a:r>
              <a:rPr lang="ar-SA" b="1" spc="0" dirty="0">
                <a:solidFill>
                  <a:schemeClr val="tx1"/>
                </a:solidFill>
                <a:latin typeface="Arial"/>
                <a:cs typeface="Arial"/>
              </a:rPr>
              <a:t>* هذا لا يعني أن الحادث الأخير هو الأكثر أهمية*</a:t>
            </a:r>
          </a:p>
          <a:p>
            <a:pPr lvl="1"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لا يحتاج الناجون/الناجيات إلى إعادة روي كل حادث اعتداء خلال إحدى المقابلات الأولية </a:t>
            </a:r>
          </a:p>
        </p:txBody>
      </p:sp>
    </p:spTree>
    <p:extLst>
      <p:ext uri="{BB962C8B-B14F-4D97-AF65-F5344CB8AC3E}">
        <p14:creationId xmlns:p14="http://schemas.microsoft.com/office/powerpoint/2010/main" val="9034078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8488" y="2419659"/>
            <a:ext cx="4769556" cy="1545564"/>
          </a:xfrm>
        </p:spPr>
        <p:txBody>
          <a:bodyPr>
            <a:noAutofit/>
          </a:bodyPr>
          <a:lstStyle/>
          <a:p>
            <a:pPr rtl="1">
              <a:lnSpc>
                <a:spcPct val="100000"/>
              </a:lnSpc>
            </a:pPr>
            <a:r>
              <a:rPr lang="ar-SA" sz="4000" spc="0" dirty="0" smtClean="0">
                <a:latin typeface="Arial"/>
                <a:cs typeface="+mn-cs"/>
              </a:rPr>
              <a:t>النشاط:</a:t>
            </a:r>
            <a:r>
              <a:rPr lang="ar-EG" sz="4000" spc="0" dirty="0" smtClean="0">
                <a:latin typeface="Arial"/>
                <a:cs typeface="+mn-cs"/>
              </a:rPr>
              <a:t> </a:t>
            </a:r>
            <a:br>
              <a:rPr lang="ar-EG" sz="4000" spc="0" dirty="0" smtClean="0">
                <a:latin typeface="Arial"/>
                <a:cs typeface="+mn-cs"/>
              </a:rPr>
            </a:br>
            <a:r>
              <a:rPr lang="ar-SA" sz="4000" spc="0" dirty="0" smtClean="0">
                <a:cs typeface="+mn-cs"/>
              </a:rPr>
              <a:t>تسهيل الإفصاح</a:t>
            </a:r>
            <a:endParaRPr sz="4000" spc="0" dirty="0">
              <a:cs typeface="+mn-cs"/>
            </a:endParaRPr>
          </a:p>
        </p:txBody>
      </p:sp>
      <p:sp>
        <p:nvSpPr>
          <p:cNvPr id="3" name="Content Placeholder 2"/>
          <p:cNvSpPr>
            <a:spLocks noGrp="1"/>
          </p:cNvSpPr>
          <p:nvPr>
            <p:ph idx="1"/>
          </p:nvPr>
        </p:nvSpPr>
        <p:spPr>
          <a:xfrm>
            <a:off x="808567" y="860778"/>
            <a:ext cx="4478866" cy="5053469"/>
          </a:xfrm>
        </p:spPr>
        <p:txBody>
          <a:bodyPr>
            <a:normAutofit lnSpcReduction="10000"/>
          </a:bodyPr>
          <a:lstStyle/>
          <a:p>
            <a:pPr marL="0" indent="457200" algn="r" rtl="1">
              <a:buFont typeface="Wingdings" pitchFamily="2" charset="2"/>
              <a:buChar char="§"/>
            </a:pPr>
            <a:r>
              <a:rPr lang="ar-SA" sz="2400" dirty="0">
                <a:solidFill>
                  <a:schemeClr val="tx1"/>
                </a:solidFill>
                <a:latin typeface="Arial"/>
                <a:cs typeface="Arial"/>
              </a:rPr>
              <a:t>في مجموعات من أربعة، حدد شخصاً واحداً ليكون العامل الاجتماعي وشخصاً واحداً ليكون الناجي. سيتم إعطاء كل من  العامل الاجتماعي والناجي/الناجية نشرة بها سيناريو/معلومات أساسية. </a:t>
            </a:r>
          </a:p>
          <a:p>
            <a:pPr marL="0" indent="457200" algn="r" rtl="1">
              <a:buFont typeface="Wingdings" pitchFamily="2" charset="2"/>
              <a:buChar char="§"/>
            </a:pPr>
            <a:r>
              <a:rPr lang="ar-SA" sz="2400" dirty="0">
                <a:solidFill>
                  <a:schemeClr val="tx1"/>
                </a:solidFill>
                <a:latin typeface="Arial"/>
                <a:cs typeface="Arial"/>
              </a:rPr>
              <a:t>قم بإجراء التدريب التمثيلي لسيناريو "إجراء المقابلات السيئة." ينبغي لأعضاء الفريق المراقبين تدوين الملاحظات. ناقشوا كمجموعة: </a:t>
            </a:r>
            <a:r>
              <a:rPr lang="ar-SA" sz="2400" b="1" dirty="0">
                <a:solidFill>
                  <a:schemeClr val="tx1"/>
                </a:solidFill>
                <a:latin typeface="Arial"/>
                <a:cs typeface="Arial"/>
              </a:rPr>
              <a:t>ما الذي ستقوم به بشكل مختلف؟ </a:t>
            </a:r>
            <a:endParaRPr lang="ar-SA" sz="2400" dirty="0">
              <a:solidFill>
                <a:schemeClr val="tx1"/>
              </a:solidFill>
              <a:cs typeface="Arial"/>
            </a:endParaRPr>
          </a:p>
          <a:p>
            <a:pPr marL="0" indent="457200" algn="r" rtl="1">
              <a:buFont typeface="Wingdings" pitchFamily="2" charset="2"/>
              <a:buChar char="§"/>
            </a:pPr>
            <a:r>
              <a:rPr lang="ar-SA" sz="2400" dirty="0">
                <a:solidFill>
                  <a:schemeClr val="tx1"/>
                </a:solidFill>
                <a:latin typeface="Arial"/>
                <a:cs typeface="Arial"/>
              </a:rPr>
              <a:t>كن مستعداً للمشاركة مع المجموعة الأكبر. </a:t>
            </a:r>
            <a:r>
              <a:rPr lang="ar-SA" dirty="0" smtClean="0">
                <a:latin typeface="Arial"/>
                <a:cs typeface="Arial"/>
              </a:rPr>
              <a:t> </a:t>
            </a:r>
          </a:p>
        </p:txBody>
      </p:sp>
    </p:spTree>
    <p:extLst>
      <p:ext uri="{BB962C8B-B14F-4D97-AF65-F5344CB8AC3E}">
        <p14:creationId xmlns:p14="http://schemas.microsoft.com/office/powerpoint/2010/main" val="206903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r" rtl="1"/>
            <a:r>
              <a:rPr lang="ar-SA" spc="0" dirty="0">
                <a:cs typeface="+mn-cs"/>
              </a:rPr>
              <a:t>الاستجابة للإفصاح</a:t>
            </a:r>
            <a:endParaRPr spc="0" dirty="0">
              <a:cs typeface="+mn-cs"/>
            </a:endParaRPr>
          </a:p>
        </p:txBody>
      </p:sp>
      <p:sp>
        <p:nvSpPr>
          <p:cNvPr id="11" name="TextBox 10"/>
          <p:cNvSpPr txBox="1"/>
          <p:nvPr/>
        </p:nvSpPr>
        <p:spPr>
          <a:xfrm>
            <a:off x="6513351" y="2399085"/>
            <a:ext cx="5279826" cy="461665"/>
          </a:xfrm>
          <a:prstGeom prst="rect">
            <a:avLst/>
          </a:prstGeom>
          <a:noFill/>
        </p:spPr>
        <p:txBody>
          <a:bodyPr wrap="square" rtlCol="0">
            <a:spAutoFit/>
          </a:bodyPr>
          <a:lstStyle/>
          <a:p>
            <a:pPr algn="r" rtl="1"/>
            <a:r>
              <a:rPr lang="ar-SA" sz="2400" dirty="0">
                <a:latin typeface="Arial"/>
                <a:cs typeface="Arial"/>
              </a:rPr>
              <a:t>العمل على التحقق والتمكين </a:t>
            </a:r>
          </a:p>
        </p:txBody>
      </p:sp>
      <p:sp>
        <p:nvSpPr>
          <p:cNvPr id="12" name="TextBox 11"/>
          <p:cNvSpPr txBox="1"/>
          <p:nvPr/>
        </p:nvSpPr>
        <p:spPr>
          <a:xfrm>
            <a:off x="7928157" y="3411018"/>
            <a:ext cx="3865908" cy="461665"/>
          </a:xfrm>
          <a:prstGeom prst="rect">
            <a:avLst/>
          </a:prstGeom>
          <a:noFill/>
        </p:spPr>
        <p:txBody>
          <a:bodyPr wrap="square" rtlCol="0">
            <a:spAutoFit/>
          </a:bodyPr>
          <a:lstStyle/>
          <a:p>
            <a:pPr algn="r" rtl="1"/>
            <a:r>
              <a:rPr lang="ar-SA" sz="2400" dirty="0">
                <a:latin typeface="Arial"/>
                <a:cs typeface="Arial"/>
              </a:rPr>
              <a:t>بناء الثقة</a:t>
            </a:r>
          </a:p>
        </p:txBody>
      </p:sp>
      <p:sp>
        <p:nvSpPr>
          <p:cNvPr id="21" name="TextBox 20"/>
          <p:cNvSpPr txBox="1"/>
          <p:nvPr/>
        </p:nvSpPr>
        <p:spPr>
          <a:xfrm>
            <a:off x="7916333" y="5934670"/>
            <a:ext cx="3865908" cy="461665"/>
          </a:xfrm>
          <a:prstGeom prst="rect">
            <a:avLst/>
          </a:prstGeom>
          <a:noFill/>
        </p:spPr>
        <p:txBody>
          <a:bodyPr wrap="square" rtlCol="0">
            <a:spAutoFit/>
          </a:bodyPr>
          <a:lstStyle/>
          <a:p>
            <a:pPr algn="r" rtl="1"/>
            <a:r>
              <a:rPr lang="ar-SA" sz="2400" dirty="0">
                <a:latin typeface="Arial"/>
                <a:cs typeface="Arial"/>
              </a:rPr>
              <a:t>التعبير عن التعاطف. </a:t>
            </a:r>
          </a:p>
        </p:txBody>
      </p:sp>
      <p:sp>
        <p:nvSpPr>
          <p:cNvPr id="22" name="TextBox 21"/>
          <p:cNvSpPr txBox="1"/>
          <p:nvPr/>
        </p:nvSpPr>
        <p:spPr>
          <a:xfrm>
            <a:off x="7918483" y="4420522"/>
            <a:ext cx="3865908" cy="461665"/>
          </a:xfrm>
          <a:prstGeom prst="rect">
            <a:avLst/>
          </a:prstGeom>
          <a:noFill/>
        </p:spPr>
        <p:txBody>
          <a:bodyPr wrap="square" rtlCol="0">
            <a:spAutoFit/>
          </a:bodyPr>
          <a:lstStyle/>
          <a:p>
            <a:pPr algn="r" rtl="1"/>
            <a:r>
              <a:rPr lang="ar-SA" sz="2400" dirty="0">
                <a:latin typeface="Arial"/>
                <a:cs typeface="Arial"/>
              </a:rPr>
              <a:t>الطمأنة وعدم اللوم. </a:t>
            </a:r>
          </a:p>
        </p:txBody>
      </p:sp>
      <p:sp>
        <p:nvSpPr>
          <p:cNvPr id="23" name="TextBox 22"/>
          <p:cNvSpPr txBox="1"/>
          <p:nvPr/>
        </p:nvSpPr>
        <p:spPr>
          <a:xfrm>
            <a:off x="6504884" y="1678757"/>
            <a:ext cx="5279826" cy="461665"/>
          </a:xfrm>
          <a:prstGeom prst="rect">
            <a:avLst/>
          </a:prstGeom>
          <a:noFill/>
        </p:spPr>
        <p:txBody>
          <a:bodyPr wrap="square" rtlCol="0">
            <a:spAutoFit/>
          </a:bodyPr>
          <a:lstStyle/>
          <a:p>
            <a:pPr algn="r" rtl="1"/>
            <a:r>
              <a:rPr lang="ar-SA" sz="2400" dirty="0">
                <a:latin typeface="Arial"/>
                <a:cs typeface="Arial"/>
              </a:rPr>
              <a:t>بناء العلاقات </a:t>
            </a:r>
          </a:p>
        </p:txBody>
      </p:sp>
      <p:grpSp>
        <p:nvGrpSpPr>
          <p:cNvPr id="2" name="Group 1"/>
          <p:cNvGrpSpPr/>
          <p:nvPr/>
        </p:nvGrpSpPr>
        <p:grpSpPr>
          <a:xfrm flipH="1">
            <a:off x="408884" y="1632918"/>
            <a:ext cx="8010024" cy="4763417"/>
            <a:chOff x="3673642" y="1632918"/>
            <a:chExt cx="8010024" cy="4763417"/>
          </a:xfrm>
        </p:grpSpPr>
        <p:sp>
          <p:nvSpPr>
            <p:cNvPr id="10" name="TextBox 9"/>
            <p:cNvSpPr>
              <a:spLocks noChangeArrowheads="1"/>
            </p:cNvSpPr>
            <p:nvPr/>
          </p:nvSpPr>
          <p:spPr bwMode="auto">
            <a:xfrm>
              <a:off x="4555958" y="4311719"/>
              <a:ext cx="3962400" cy="649188"/>
            </a:xfrm>
            <a:prstGeom prst="wedgeEllipseCallout">
              <a:avLst>
                <a:gd name="adj1" fmla="val -66296"/>
                <a:gd name="adj2" fmla="val 14616"/>
              </a:avLst>
            </a:prstGeom>
            <a:solidFill>
              <a:schemeClr val="accent2">
                <a:lumMod val="20000"/>
                <a:lumOff val="80000"/>
              </a:schemeClr>
            </a:solidFill>
            <a:ln w="9525">
              <a:solidFill>
                <a:schemeClr val="tx1"/>
              </a:solidFill>
              <a:miter lim="800000"/>
              <a:headEnd/>
              <a:tailEnd/>
            </a:ln>
          </p:spPr>
          <p:txBody>
            <a:bodyPr>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rtl="1" eaLnBrk="0" fontAlgn="base" hangingPunct="0">
                <a:spcBef>
                  <a:spcPct val="0"/>
                </a:spcBef>
                <a:spcAft>
                  <a:spcPct val="0"/>
                </a:spcAft>
              </a:pPr>
              <a:r>
                <a:rPr lang="ar-SA" altLang="en-US" i="1" dirty="0">
                  <a:solidFill>
                    <a:prstClr val="black"/>
                  </a:solidFill>
                  <a:latin typeface="Arial"/>
                  <a:cs typeface="Arial"/>
                </a:rPr>
                <a:t>ما حدث ليس ذنبك.</a:t>
              </a:r>
            </a:p>
          </p:txBody>
        </p:sp>
        <p:sp>
          <p:nvSpPr>
            <p:cNvPr id="14" name="TextBox 7"/>
            <p:cNvSpPr>
              <a:spLocks noChangeArrowheads="1"/>
            </p:cNvSpPr>
            <p:nvPr/>
          </p:nvSpPr>
          <p:spPr bwMode="auto">
            <a:xfrm>
              <a:off x="3673642" y="3411018"/>
              <a:ext cx="3962400" cy="510778"/>
            </a:xfrm>
            <a:prstGeom prst="wedgeRoundRectCallout">
              <a:avLst>
                <a:gd name="adj1" fmla="val -64574"/>
                <a:gd name="adj2" fmla="val -2815"/>
                <a:gd name="adj3" fmla="val 16667"/>
              </a:avLst>
            </a:prstGeom>
            <a:solidFill>
              <a:schemeClr val="accent6">
                <a:lumMod val="20000"/>
                <a:lumOff val="80000"/>
              </a:schemeClr>
            </a:solidFill>
            <a:ln w="9525">
              <a:solidFill>
                <a:schemeClr val="tx1"/>
              </a:solidFill>
              <a:miter lim="800000"/>
              <a:headEnd/>
              <a:tailEnd/>
            </a:ln>
          </p:spPr>
          <p:txBody>
            <a:bodyPr>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rtl="1" eaLnBrk="0" fontAlgn="base" hangingPunct="0">
                <a:spcBef>
                  <a:spcPct val="0"/>
                </a:spcBef>
                <a:spcAft>
                  <a:spcPct val="0"/>
                </a:spcAft>
              </a:pPr>
              <a:r>
                <a:rPr lang="ar-SA" altLang="en-US" i="1" dirty="0">
                  <a:solidFill>
                    <a:prstClr val="black"/>
                  </a:solidFill>
                  <a:latin typeface="Arial"/>
                  <a:cs typeface="Arial"/>
                </a:rPr>
                <a:t>أنا أصدقك. </a:t>
              </a:r>
            </a:p>
          </p:txBody>
        </p:sp>
        <p:sp>
          <p:nvSpPr>
            <p:cNvPr id="17" name="TextBox 7"/>
            <p:cNvSpPr>
              <a:spLocks noChangeArrowheads="1"/>
            </p:cNvSpPr>
            <p:nvPr/>
          </p:nvSpPr>
          <p:spPr bwMode="auto">
            <a:xfrm>
              <a:off x="6537158" y="2502372"/>
              <a:ext cx="5146508" cy="510778"/>
            </a:xfrm>
            <a:prstGeom prst="wedgeRoundRectCallout">
              <a:avLst>
                <a:gd name="adj1" fmla="val -63042"/>
                <a:gd name="adj2" fmla="val 1330"/>
                <a:gd name="adj3" fmla="val 16667"/>
              </a:avLst>
            </a:prstGeom>
            <a:solidFill>
              <a:schemeClr val="accent5">
                <a:lumMod val="40000"/>
                <a:lumOff val="60000"/>
              </a:schemeClr>
            </a:solidFill>
            <a:ln w="9525">
              <a:solidFill>
                <a:schemeClr val="tx1"/>
              </a:solidFill>
              <a:miter lim="800000"/>
              <a:headEnd/>
              <a:tailEnd/>
            </a:ln>
          </p:spPr>
          <p:txBody>
            <a:bodyPr wrap="square">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rtl="1" eaLnBrk="0" fontAlgn="base" hangingPunct="0">
                <a:spcBef>
                  <a:spcPct val="0"/>
                </a:spcBef>
                <a:spcAft>
                  <a:spcPct val="0"/>
                </a:spcAft>
              </a:pPr>
              <a:r>
                <a:rPr lang="ar-SA" altLang="en-US" i="1" dirty="0">
                  <a:solidFill>
                    <a:prstClr val="black"/>
                  </a:solidFill>
                  <a:latin typeface="Arial"/>
                  <a:cs typeface="Arial"/>
                </a:rPr>
                <a:t>أنت شجاع/شجاعة للغاية لإخباري. </a:t>
              </a:r>
            </a:p>
          </p:txBody>
        </p:sp>
        <p:sp>
          <p:nvSpPr>
            <p:cNvPr id="24" name="TextBox 7"/>
            <p:cNvSpPr>
              <a:spLocks noChangeArrowheads="1"/>
            </p:cNvSpPr>
            <p:nvPr/>
          </p:nvSpPr>
          <p:spPr bwMode="auto">
            <a:xfrm>
              <a:off x="4267200" y="1632918"/>
              <a:ext cx="5146508" cy="510778"/>
            </a:xfrm>
            <a:prstGeom prst="wedgeRoundRectCallout">
              <a:avLst>
                <a:gd name="adj1" fmla="val -63042"/>
                <a:gd name="adj2" fmla="val 1330"/>
                <a:gd name="adj3" fmla="val 16667"/>
              </a:avLst>
            </a:prstGeom>
            <a:solidFill>
              <a:schemeClr val="accent5">
                <a:lumMod val="20000"/>
                <a:lumOff val="80000"/>
              </a:schemeClr>
            </a:solidFill>
            <a:ln w="9525">
              <a:solidFill>
                <a:schemeClr val="tx1"/>
              </a:solidFill>
              <a:miter lim="800000"/>
              <a:headEnd/>
              <a:tailEnd/>
            </a:ln>
          </p:spPr>
          <p:txBody>
            <a:bodyPr wrap="square">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rtl="1" eaLnBrk="0" fontAlgn="base" hangingPunct="0">
                <a:spcBef>
                  <a:spcPct val="0"/>
                </a:spcBef>
                <a:spcAft>
                  <a:spcPct val="0"/>
                </a:spcAft>
              </a:pPr>
              <a:r>
                <a:rPr lang="ar-SA" altLang="en-US" i="1" dirty="0">
                  <a:solidFill>
                    <a:prstClr val="black"/>
                  </a:solidFill>
                  <a:latin typeface="Arial"/>
                  <a:cs typeface="Arial"/>
                </a:rPr>
                <a:t>أشكرك على إخبارك إياي. </a:t>
              </a:r>
            </a:p>
          </p:txBody>
        </p:sp>
        <p:sp>
          <p:nvSpPr>
            <p:cNvPr id="25" name="TextBox 7"/>
            <p:cNvSpPr>
              <a:spLocks noChangeArrowheads="1"/>
            </p:cNvSpPr>
            <p:nvPr/>
          </p:nvSpPr>
          <p:spPr bwMode="auto">
            <a:xfrm>
              <a:off x="6537158" y="5885557"/>
              <a:ext cx="5146508" cy="510778"/>
            </a:xfrm>
            <a:prstGeom prst="wedgeRoundRectCallout">
              <a:avLst>
                <a:gd name="adj1" fmla="val -63042"/>
                <a:gd name="adj2" fmla="val 1330"/>
                <a:gd name="adj3" fmla="val 16667"/>
              </a:avLst>
            </a:prstGeom>
            <a:solidFill>
              <a:schemeClr val="accent6">
                <a:lumMod val="40000"/>
                <a:lumOff val="60000"/>
              </a:schemeClr>
            </a:solidFill>
            <a:ln w="9525">
              <a:solidFill>
                <a:schemeClr val="tx1"/>
              </a:solidFill>
              <a:miter lim="800000"/>
              <a:headEnd/>
              <a:tailEnd/>
            </a:ln>
          </p:spPr>
          <p:txBody>
            <a:bodyPr wrap="square">
              <a:spAutoFit/>
            </a:bodyPr>
            <a:lstStyle>
              <a:lvl1pPr>
                <a:defRPr sz="2400">
                  <a:solidFill>
                    <a:schemeClr val="tx1"/>
                  </a:solidFill>
                  <a:latin typeface="Arial" panose="020B0604020202020204" pitchFamily="34" charset="0"/>
                  <a:ea typeface="ヒラギノ角ゴ Pro W3" pitchFamily="14" charset="-128"/>
                </a:defRPr>
              </a:lvl1pPr>
              <a:lvl2pPr marL="742950" indent="-285750">
                <a:defRPr sz="2400">
                  <a:solidFill>
                    <a:schemeClr val="tx1"/>
                  </a:solidFill>
                  <a:latin typeface="Arial" panose="020B0604020202020204" pitchFamily="34" charset="0"/>
                  <a:ea typeface="ヒラギノ角ゴ Pro W3" pitchFamily="14" charset="-128"/>
                </a:defRPr>
              </a:lvl2pPr>
              <a:lvl3pPr marL="1143000" indent="-228600">
                <a:defRPr sz="2400">
                  <a:solidFill>
                    <a:schemeClr val="tx1"/>
                  </a:solidFill>
                  <a:latin typeface="Arial" panose="020B0604020202020204" pitchFamily="34" charset="0"/>
                  <a:ea typeface="ヒラギノ角ゴ Pro W3" pitchFamily="14" charset="-128"/>
                </a:defRPr>
              </a:lvl3pPr>
              <a:lvl4pPr marL="1600200" indent="-228600">
                <a:defRPr sz="2400">
                  <a:solidFill>
                    <a:schemeClr val="tx1"/>
                  </a:solidFill>
                  <a:latin typeface="Arial" panose="020B0604020202020204" pitchFamily="34" charset="0"/>
                  <a:ea typeface="ヒラギノ角ゴ Pro W3" pitchFamily="14" charset="-128"/>
                </a:defRPr>
              </a:lvl4pPr>
              <a:lvl5pPr marL="2057400" indent="-228600">
                <a:defRPr sz="2400">
                  <a:solidFill>
                    <a:schemeClr val="tx1"/>
                  </a:solidFill>
                  <a:latin typeface="Arial" panose="020B0604020202020204" pitchFamily="34" charset="0"/>
                  <a:ea typeface="ヒラギノ角ゴ Pro W3" pitchFamily="1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4" charset="-128"/>
                </a:defRPr>
              </a:lvl9pPr>
            </a:lstStyle>
            <a:p>
              <a:pPr algn="ctr" rtl="1" eaLnBrk="0" fontAlgn="base" hangingPunct="0">
                <a:spcBef>
                  <a:spcPct val="0"/>
                </a:spcBef>
                <a:spcAft>
                  <a:spcPct val="0"/>
                </a:spcAft>
              </a:pPr>
              <a:r>
                <a:rPr lang="ar-SA" altLang="en-US" i="1" dirty="0">
                  <a:solidFill>
                    <a:prstClr val="black"/>
                  </a:solidFill>
                  <a:latin typeface="Arial"/>
                  <a:cs typeface="Arial"/>
                </a:rPr>
                <a:t>أنا آسف أن ذلك حدث لك. </a:t>
              </a:r>
            </a:p>
          </p:txBody>
        </p:sp>
      </p:grpSp>
    </p:spTree>
    <p:extLst>
      <p:ext uri="{BB962C8B-B14F-4D97-AF65-F5344CB8AC3E}">
        <p14:creationId xmlns:p14="http://schemas.microsoft.com/office/powerpoint/2010/main" val="35720571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تقييم الاحتياجات - نظرة عامة</a:t>
            </a:r>
            <a:endParaRPr lang="ar-SA" spc="0" dirty="0" smtClean="0">
              <a:latin typeface="Arial"/>
              <a:cs typeface="+mn-cs"/>
            </a:endParaRPr>
          </a:p>
        </p:txBody>
      </p:sp>
      <p:grpSp>
        <p:nvGrpSpPr>
          <p:cNvPr id="30" name="Group 29"/>
          <p:cNvGrpSpPr/>
          <p:nvPr/>
        </p:nvGrpSpPr>
        <p:grpSpPr>
          <a:xfrm flipH="1">
            <a:off x="3913198" y="2321466"/>
            <a:ext cx="3942271" cy="3942270"/>
            <a:chOff x="3913198" y="2321466"/>
            <a:chExt cx="3942271" cy="3942270"/>
          </a:xfrm>
        </p:grpSpPr>
        <p:grpSp>
          <p:nvGrpSpPr>
            <p:cNvPr id="18" name="Group 17"/>
            <p:cNvGrpSpPr/>
            <p:nvPr/>
          </p:nvGrpSpPr>
          <p:grpSpPr>
            <a:xfrm>
              <a:off x="4838425" y="2321466"/>
              <a:ext cx="2091817" cy="2091817"/>
              <a:chOff x="3814222" y="40227"/>
              <a:chExt cx="2091817" cy="2091817"/>
            </a:xfrm>
          </p:grpSpPr>
          <p:sp>
            <p:nvSpPr>
              <p:cNvPr id="19" name="Oval 18"/>
              <p:cNvSpPr/>
              <p:nvPr/>
            </p:nvSpPr>
            <p:spPr>
              <a:xfrm>
                <a:off x="3814222" y="40227"/>
                <a:ext cx="2091817" cy="2091817"/>
              </a:xfrm>
              <a:prstGeom prst="ellipse">
                <a:avLst/>
              </a:prstGeom>
            </p:spPr>
            <p:style>
              <a:lnRef idx="0">
                <a:schemeClr val="lt1">
                  <a:hueOff val="0"/>
                  <a:satOff val="0"/>
                  <a:lumOff val="0"/>
                  <a:alphaOff val="0"/>
                </a:schemeClr>
              </a:lnRef>
              <a:fillRef idx="3">
                <a:schemeClr val="accent5">
                  <a:alpha val="50000"/>
                  <a:hueOff val="0"/>
                  <a:satOff val="0"/>
                  <a:lumOff val="0"/>
                  <a:alphaOff val="0"/>
                </a:schemeClr>
              </a:fillRef>
              <a:effectRef idx="0">
                <a:schemeClr val="accent5">
                  <a:alpha val="50000"/>
                  <a:hueOff val="0"/>
                  <a:satOff val="0"/>
                  <a:lumOff val="0"/>
                  <a:alphaOff val="0"/>
                </a:schemeClr>
              </a:effectRef>
              <a:fontRef idx="minor">
                <a:schemeClr val="tx1"/>
              </a:fontRef>
            </p:style>
          </p:sp>
          <p:sp>
            <p:nvSpPr>
              <p:cNvPr id="20" name="Oval 4"/>
              <p:cNvSpPr/>
              <p:nvPr/>
            </p:nvSpPr>
            <p:spPr>
              <a:xfrm>
                <a:off x="4055586" y="321817"/>
                <a:ext cx="1609090" cy="66374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r>
                  <a:rPr lang="ar-SA" sz="1800" kern="1200" smtClean="0"/>
                  <a:t>احتياجات السلامة </a:t>
                </a:r>
              </a:p>
            </p:txBody>
          </p:sp>
        </p:grpSp>
        <p:grpSp>
          <p:nvGrpSpPr>
            <p:cNvPr id="21" name="Group 20"/>
            <p:cNvGrpSpPr/>
            <p:nvPr/>
          </p:nvGrpSpPr>
          <p:grpSpPr>
            <a:xfrm>
              <a:off x="5763652" y="3246692"/>
              <a:ext cx="2091817" cy="2091817"/>
              <a:chOff x="4739449" y="965453"/>
              <a:chExt cx="2091817" cy="2091817"/>
            </a:xfrm>
          </p:grpSpPr>
          <p:sp>
            <p:nvSpPr>
              <p:cNvPr id="22" name="Oval 21"/>
              <p:cNvSpPr/>
              <p:nvPr/>
            </p:nvSpPr>
            <p:spPr>
              <a:xfrm>
                <a:off x="4739449" y="965453"/>
                <a:ext cx="2091817" cy="2091817"/>
              </a:xfrm>
              <a:prstGeom prst="ellipse">
                <a:avLst/>
              </a:prstGeom>
            </p:spPr>
            <p:style>
              <a:lnRef idx="0">
                <a:schemeClr val="lt1">
                  <a:hueOff val="0"/>
                  <a:satOff val="0"/>
                  <a:lumOff val="0"/>
                  <a:alphaOff val="0"/>
                </a:schemeClr>
              </a:lnRef>
              <a:fillRef idx="3">
                <a:schemeClr val="accent5">
                  <a:alpha val="50000"/>
                  <a:hueOff val="-1032173"/>
                  <a:satOff val="10348"/>
                  <a:lumOff val="-7190"/>
                  <a:alphaOff val="0"/>
                </a:schemeClr>
              </a:fillRef>
              <a:effectRef idx="0">
                <a:schemeClr val="accent5">
                  <a:alpha val="50000"/>
                  <a:hueOff val="-1032173"/>
                  <a:satOff val="10348"/>
                  <a:lumOff val="-7190"/>
                  <a:alphaOff val="0"/>
                </a:schemeClr>
              </a:effectRef>
              <a:fontRef idx="minor">
                <a:schemeClr val="tx1"/>
              </a:fontRef>
            </p:style>
          </p:sp>
          <p:sp>
            <p:nvSpPr>
              <p:cNvPr id="23" name="Oval 6"/>
              <p:cNvSpPr/>
              <p:nvPr/>
            </p:nvSpPr>
            <p:spPr>
              <a:xfrm>
                <a:off x="5865812" y="1206817"/>
                <a:ext cx="804545" cy="1609090"/>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r>
                  <a:rPr lang="ar-SA" sz="1800" kern="1200" dirty="0" smtClean="0"/>
                  <a:t>الاحتياجات الطبية </a:t>
                </a:r>
              </a:p>
            </p:txBody>
          </p:sp>
        </p:grpSp>
        <p:grpSp>
          <p:nvGrpSpPr>
            <p:cNvPr id="24" name="Group 23"/>
            <p:cNvGrpSpPr/>
            <p:nvPr/>
          </p:nvGrpSpPr>
          <p:grpSpPr>
            <a:xfrm>
              <a:off x="4838425" y="4171919"/>
              <a:ext cx="2091817" cy="2091817"/>
              <a:chOff x="3814222" y="1890680"/>
              <a:chExt cx="2091817" cy="2091817"/>
            </a:xfrm>
          </p:grpSpPr>
          <p:sp>
            <p:nvSpPr>
              <p:cNvPr id="25" name="Oval 24"/>
              <p:cNvSpPr/>
              <p:nvPr/>
            </p:nvSpPr>
            <p:spPr>
              <a:xfrm>
                <a:off x="3814222" y="1890680"/>
                <a:ext cx="2091817" cy="2091817"/>
              </a:xfrm>
              <a:prstGeom prst="ellipse">
                <a:avLst/>
              </a:prstGeom>
            </p:spPr>
            <p:style>
              <a:lnRef idx="0">
                <a:schemeClr val="lt1">
                  <a:hueOff val="0"/>
                  <a:satOff val="0"/>
                  <a:lumOff val="0"/>
                  <a:alphaOff val="0"/>
                </a:schemeClr>
              </a:lnRef>
              <a:fillRef idx="3">
                <a:schemeClr val="accent5">
                  <a:alpha val="50000"/>
                  <a:hueOff val="-2064345"/>
                  <a:satOff val="20696"/>
                  <a:lumOff val="-14379"/>
                  <a:alphaOff val="0"/>
                </a:schemeClr>
              </a:fillRef>
              <a:effectRef idx="0">
                <a:schemeClr val="accent5">
                  <a:alpha val="50000"/>
                  <a:hueOff val="-2064345"/>
                  <a:satOff val="20696"/>
                  <a:lumOff val="-14379"/>
                  <a:alphaOff val="0"/>
                </a:schemeClr>
              </a:effectRef>
              <a:fontRef idx="minor">
                <a:schemeClr val="tx1"/>
              </a:fontRef>
            </p:style>
          </p:sp>
          <p:sp>
            <p:nvSpPr>
              <p:cNvPr id="26" name="Oval 8"/>
              <p:cNvSpPr/>
              <p:nvPr/>
            </p:nvSpPr>
            <p:spPr>
              <a:xfrm>
                <a:off x="4055586" y="3037157"/>
                <a:ext cx="1609090" cy="66374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r>
                  <a:rPr lang="ar-SA" sz="1800" kern="1200" smtClean="0"/>
                  <a:t>الاحتياجات النفسية والاجتماعية</a:t>
                </a:r>
              </a:p>
            </p:txBody>
          </p:sp>
        </p:grpSp>
        <p:grpSp>
          <p:nvGrpSpPr>
            <p:cNvPr id="27" name="Group 26"/>
            <p:cNvGrpSpPr/>
            <p:nvPr/>
          </p:nvGrpSpPr>
          <p:grpSpPr>
            <a:xfrm>
              <a:off x="3913198" y="3246692"/>
              <a:ext cx="2091817" cy="2091817"/>
              <a:chOff x="2888995" y="965453"/>
              <a:chExt cx="2091817" cy="2091817"/>
            </a:xfrm>
          </p:grpSpPr>
          <p:sp>
            <p:nvSpPr>
              <p:cNvPr id="28" name="Oval 27"/>
              <p:cNvSpPr/>
              <p:nvPr/>
            </p:nvSpPr>
            <p:spPr>
              <a:xfrm>
                <a:off x="2888995" y="965453"/>
                <a:ext cx="2091817" cy="2091817"/>
              </a:xfrm>
              <a:prstGeom prst="ellipse">
                <a:avLst/>
              </a:prstGeom>
            </p:spPr>
            <p:style>
              <a:lnRef idx="0">
                <a:schemeClr val="lt1">
                  <a:hueOff val="0"/>
                  <a:satOff val="0"/>
                  <a:lumOff val="0"/>
                  <a:alphaOff val="0"/>
                </a:schemeClr>
              </a:lnRef>
              <a:fillRef idx="3">
                <a:schemeClr val="accent5">
                  <a:alpha val="50000"/>
                  <a:hueOff val="-3096518"/>
                  <a:satOff val="31044"/>
                  <a:lumOff val="-21569"/>
                  <a:alphaOff val="0"/>
                </a:schemeClr>
              </a:fillRef>
              <a:effectRef idx="0">
                <a:schemeClr val="accent5">
                  <a:alpha val="50000"/>
                  <a:hueOff val="-3096518"/>
                  <a:satOff val="31044"/>
                  <a:lumOff val="-21569"/>
                  <a:alphaOff val="0"/>
                </a:schemeClr>
              </a:effectRef>
              <a:fontRef idx="minor">
                <a:schemeClr val="tx1"/>
              </a:fontRef>
            </p:style>
          </p:sp>
          <p:sp>
            <p:nvSpPr>
              <p:cNvPr id="29" name="Oval 10"/>
              <p:cNvSpPr/>
              <p:nvPr/>
            </p:nvSpPr>
            <p:spPr>
              <a:xfrm>
                <a:off x="3049904" y="1206817"/>
                <a:ext cx="804545" cy="1609090"/>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r>
                  <a:rPr lang="ar-SA" sz="1800" kern="1200" smtClean="0"/>
                  <a:t>الاحتياجات القانونية </a:t>
                </a:r>
              </a:p>
            </p:txBody>
          </p:sp>
        </p:grpSp>
        <p:pic>
          <p:nvPicPr>
            <p:cNvPr id="5" name="Picture 8" descr="Woman.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5522766" y="3286540"/>
              <a:ext cx="722795" cy="1571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3166996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تقييم السلامة</a:t>
            </a:r>
            <a:endParaRPr spc="0" dirty="0">
              <a:cs typeface="+mn-cs"/>
            </a:endParaRPr>
          </a:p>
        </p:txBody>
      </p:sp>
      <p:sp>
        <p:nvSpPr>
          <p:cNvPr id="3" name="Content Placeholder 2"/>
          <p:cNvSpPr>
            <a:spLocks noGrp="1"/>
          </p:cNvSpPr>
          <p:nvPr>
            <p:ph idx="1"/>
          </p:nvPr>
        </p:nvSpPr>
        <p:spPr>
          <a:xfrm>
            <a:off x="1446743" y="2286000"/>
            <a:ext cx="9720262" cy="4022725"/>
          </a:xfrm>
        </p:spPr>
        <p:txBody>
          <a:bodyPr/>
          <a:lstStyle/>
          <a:p>
            <a:pPr marL="0" indent="-457200" algn="r" rtl="1">
              <a:buClr>
                <a:schemeClr val="accent4">
                  <a:lumMod val="75000"/>
                </a:schemeClr>
              </a:buClr>
              <a:buNone/>
            </a:pPr>
            <a:r>
              <a:rPr lang="ar-SA" sz="2400" spc="0" dirty="0">
                <a:solidFill>
                  <a:schemeClr val="tx1"/>
                </a:solidFill>
                <a:latin typeface="Arial"/>
                <a:cs typeface="Arial"/>
              </a:rPr>
              <a:t>تحديد مستوى سلامة الناجي/الناجية من خلال فهم: </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شعور الناجي/الناجية بالسلامة في المنزل</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شعور الناجي/الناجية بالسلامة في المجتمع </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أنظمة السلامة/الدعم المحددة للناجي/الناجية</a:t>
            </a:r>
          </a:p>
        </p:txBody>
      </p:sp>
    </p:spTree>
    <p:extLst>
      <p:ext uri="{BB962C8B-B14F-4D97-AF65-F5344CB8AC3E}">
        <p14:creationId xmlns:p14="http://schemas.microsoft.com/office/powerpoint/2010/main" val="25063826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احتياجات السلامة – كيفية التقييم</a:t>
            </a:r>
            <a:endParaRPr spc="0" dirty="0">
              <a:cs typeface="+mn-cs"/>
            </a:endParaRPr>
          </a:p>
        </p:txBody>
      </p:sp>
      <p:sp>
        <p:nvSpPr>
          <p:cNvPr id="3" name="Content Placeholder 2"/>
          <p:cNvSpPr>
            <a:spLocks noGrp="1"/>
          </p:cNvSpPr>
          <p:nvPr>
            <p:ph idx="1"/>
          </p:nvPr>
        </p:nvSpPr>
        <p:spPr>
          <a:xfrm>
            <a:off x="1333500" y="1885951"/>
            <a:ext cx="9720262" cy="3162300"/>
          </a:xfrm>
        </p:spPr>
        <p:txBody>
          <a:bodyPr/>
          <a:lstStyle/>
          <a:p>
            <a:pPr indent="457200" algn="r" rtl="1">
              <a:lnSpc>
                <a:spcPct val="120000"/>
              </a:lnSpc>
              <a:buClr>
                <a:schemeClr val="accent4">
                  <a:lumMod val="75000"/>
                </a:schemeClr>
              </a:buClr>
              <a:buFont typeface="Arial" panose="020B0604020202020204" pitchFamily="34" charset="0"/>
              <a:buChar char="•"/>
            </a:pPr>
            <a:r>
              <a:rPr lang="ar-SA" spc="0" dirty="0">
                <a:solidFill>
                  <a:schemeClr val="tx1"/>
                </a:solidFill>
                <a:latin typeface="Arial"/>
                <a:cs typeface="Arial"/>
              </a:rPr>
              <a:t>الاستماع للحالات والظروف والأشخاص الذين يضرون الناجي/الناجية</a:t>
            </a:r>
          </a:p>
          <a:p>
            <a:pPr indent="457200" algn="r" rtl="1">
              <a:lnSpc>
                <a:spcPct val="120000"/>
              </a:lnSpc>
              <a:buClr>
                <a:schemeClr val="accent4">
                  <a:lumMod val="75000"/>
                </a:schemeClr>
              </a:buClr>
              <a:buFont typeface="Arial" panose="020B0604020202020204" pitchFamily="34" charset="0"/>
              <a:buChar char="•"/>
            </a:pPr>
            <a:r>
              <a:rPr lang="ar-SA" spc="0" dirty="0">
                <a:solidFill>
                  <a:schemeClr val="tx1"/>
                </a:solidFill>
                <a:latin typeface="Arial"/>
                <a:cs typeface="Arial"/>
              </a:rPr>
              <a:t>إذا كان سيتم فهمها في سياقك، فاستخدم مقياساً (1-5) لقياس إحساس الناجي/الناجية بالأمان في حالات مختلفة </a:t>
            </a:r>
          </a:p>
          <a:p>
            <a:pPr indent="457200" algn="r" rtl="1">
              <a:lnSpc>
                <a:spcPct val="120000"/>
              </a:lnSpc>
              <a:buClr>
                <a:schemeClr val="accent4">
                  <a:lumMod val="75000"/>
                </a:schemeClr>
              </a:buClr>
              <a:buFont typeface="Arial" panose="020B0604020202020204" pitchFamily="34" charset="0"/>
              <a:buChar char="•"/>
            </a:pPr>
            <a:r>
              <a:rPr lang="ar-SA" spc="0" dirty="0">
                <a:solidFill>
                  <a:schemeClr val="tx1"/>
                </a:solidFill>
                <a:latin typeface="Arial"/>
                <a:cs typeface="Arial"/>
              </a:rPr>
              <a:t>تحديد الشخص الذي لا يشعر الناجي/الناجية بالأمان معه ولماذا</a:t>
            </a:r>
          </a:p>
          <a:p>
            <a:pPr indent="457200" algn="r" rtl="1">
              <a:lnSpc>
                <a:spcPct val="120000"/>
              </a:lnSpc>
              <a:buClr>
                <a:schemeClr val="accent4">
                  <a:lumMod val="75000"/>
                </a:schemeClr>
              </a:buClr>
              <a:buFont typeface="Arial" panose="020B0604020202020204" pitchFamily="34" charset="0"/>
              <a:buChar char="•"/>
            </a:pPr>
            <a:r>
              <a:rPr lang="ar-SA" spc="0" dirty="0">
                <a:solidFill>
                  <a:schemeClr val="tx1"/>
                </a:solidFill>
                <a:latin typeface="Arial"/>
                <a:cs typeface="Arial"/>
              </a:rPr>
              <a:t>تحديد الأماكن التي لا يشعر بها بالأمان ولماذا</a:t>
            </a:r>
          </a:p>
          <a:p>
            <a:pPr indent="457200" algn="r" rtl="1">
              <a:lnSpc>
                <a:spcPct val="120000"/>
              </a:lnSpc>
              <a:buClr>
                <a:schemeClr val="accent4">
                  <a:lumMod val="75000"/>
                </a:schemeClr>
              </a:buClr>
              <a:buFont typeface="Arial" panose="020B0604020202020204" pitchFamily="34" charset="0"/>
              <a:buChar char="•"/>
            </a:pPr>
            <a:r>
              <a:rPr lang="ar-SA" spc="0" dirty="0">
                <a:solidFill>
                  <a:schemeClr val="tx1"/>
                </a:solidFill>
                <a:latin typeface="Arial"/>
                <a:cs typeface="Arial"/>
              </a:rPr>
              <a:t>في حالات عنف الشريك، قم بتقييم السلامة والمخاطر الخاصة بالمعتدي</a:t>
            </a:r>
          </a:p>
          <a:p>
            <a:pPr indent="457200" algn="r" rtl="1">
              <a:lnSpc>
                <a:spcPct val="120000"/>
              </a:lnSpc>
              <a:buClr>
                <a:schemeClr val="accent4">
                  <a:lumMod val="75000"/>
                </a:schemeClr>
              </a:buClr>
              <a:buFont typeface="Arial" panose="020B0604020202020204" pitchFamily="34" charset="0"/>
              <a:buChar char="•"/>
            </a:pPr>
            <a:r>
              <a:rPr lang="ar-SA" sz="2800" spc="0" dirty="0">
                <a:solidFill>
                  <a:schemeClr val="tx1"/>
                </a:solidFill>
                <a:latin typeface="Arial"/>
                <a:cs typeface="Arial"/>
              </a:rPr>
              <a:t>تقييم السلامة</a:t>
            </a:r>
            <a:r>
              <a:rPr lang="en-US" sz="2800" spc="0" dirty="0">
                <a:solidFill>
                  <a:schemeClr val="tx1"/>
                </a:solidFill>
                <a:latin typeface="Arial"/>
                <a:cs typeface="Arial"/>
              </a:rPr>
              <a:t>	</a:t>
            </a:r>
            <a:r>
              <a:rPr lang="ar-EG" sz="2800" spc="0" dirty="0">
                <a:solidFill>
                  <a:schemeClr val="tx1"/>
                </a:solidFill>
                <a:latin typeface="Arial"/>
                <a:cs typeface="Arial"/>
              </a:rPr>
              <a:t> </a:t>
            </a:r>
            <a:r>
              <a:rPr lang="ar-EG" sz="2800" spc="0" dirty="0" smtClean="0">
                <a:solidFill>
                  <a:schemeClr val="tx1"/>
                </a:solidFill>
                <a:latin typeface="Arial"/>
                <a:cs typeface="Arial"/>
              </a:rPr>
              <a:t>    </a:t>
            </a:r>
            <a:r>
              <a:rPr lang="ar-SA" sz="2800" spc="0" dirty="0" smtClean="0">
                <a:solidFill>
                  <a:schemeClr val="tx1"/>
                </a:solidFill>
                <a:latin typeface="Arial"/>
                <a:cs typeface="Arial"/>
              </a:rPr>
              <a:t>خطة </a:t>
            </a:r>
            <a:r>
              <a:rPr lang="ar-SA" sz="2800" spc="0" dirty="0">
                <a:solidFill>
                  <a:schemeClr val="tx1"/>
                </a:solidFill>
                <a:latin typeface="Arial"/>
                <a:cs typeface="Arial"/>
              </a:rPr>
              <a:t>السلامة</a:t>
            </a:r>
          </a:p>
        </p:txBody>
      </p:sp>
      <p:sp>
        <p:nvSpPr>
          <p:cNvPr id="5" name="Left-Right Arrow 4"/>
          <p:cNvSpPr/>
          <p:nvPr/>
        </p:nvSpPr>
        <p:spPr>
          <a:xfrm>
            <a:off x="7863246" y="5213350"/>
            <a:ext cx="1047750" cy="5715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8466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pPr algn="r" rtl="1"/>
            <a:r>
              <a:rPr lang="ar-SA" spc="0" dirty="0">
                <a:cs typeface="+mn-cs"/>
              </a:rPr>
              <a:t>الخطوة 2: التقييم</a:t>
            </a:r>
            <a:endParaRPr spc="0" dirty="0">
              <a:cs typeface="+mn-cs"/>
            </a:endParaRPr>
          </a:p>
        </p:txBody>
      </p:sp>
      <p:sp>
        <p:nvSpPr>
          <p:cNvPr id="5" name="Text Placeholder 4"/>
          <p:cNvSpPr>
            <a:spLocks noGrp="1"/>
          </p:cNvSpPr>
          <p:nvPr>
            <p:ph type="body" sz="quarter" idx="10"/>
          </p:nvPr>
        </p:nvSpPr>
        <p:spPr/>
        <p:txBody>
          <a:bodyPr/>
          <a:lstStyle/>
          <a:p>
            <a:pPr algn="r" rtl="1">
              <a:buFont typeface="Tw Cen MT" charset="0"/>
              <a:buChar char=" "/>
              <a:defRPr/>
            </a:pPr>
            <a:r>
              <a:rPr lang="ar-SA" smtClean="0">
                <a:latin typeface="Arial"/>
                <a:cs typeface="Arial"/>
              </a:rPr>
              <a:t>الوحدة 12</a:t>
            </a:r>
          </a:p>
        </p:txBody>
      </p:sp>
      <p:sp>
        <p:nvSpPr>
          <p:cNvPr id="8" name="Text Placeholder 7"/>
          <p:cNvSpPr>
            <a:spLocks noGrp="1"/>
          </p:cNvSpPr>
          <p:nvPr>
            <p:ph type="body" sz="quarter" idx="11"/>
          </p:nvPr>
        </p:nvSpPr>
        <p:spPr/>
        <p:txBody>
          <a:bodyPr/>
          <a:lstStyle/>
          <a:p>
            <a:endParaRPr lang="en-US"/>
          </a:p>
        </p:txBody>
      </p:sp>
      <p:cxnSp>
        <p:nvCxnSpPr>
          <p:cNvPr id="7" name="Straight Connector 6"/>
          <p:cNvCxnSpPr/>
          <p:nvPr/>
        </p:nvCxnSpPr>
        <p:spPr>
          <a:xfrm>
            <a:off x="1072203" y="4032795"/>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تقييم الصحة</a:t>
            </a:r>
            <a:endParaRPr lang="ar-SA" spc="0" dirty="0" smtClean="0">
              <a:latin typeface="Arial"/>
              <a:cs typeface="+mn-cs"/>
            </a:endParaRPr>
          </a:p>
        </p:txBody>
      </p:sp>
      <p:sp>
        <p:nvSpPr>
          <p:cNvPr id="3" name="Content Placeholder 2"/>
          <p:cNvSpPr>
            <a:spLocks noGrp="1"/>
          </p:cNvSpPr>
          <p:nvPr>
            <p:ph idx="1"/>
          </p:nvPr>
        </p:nvSpPr>
        <p:spPr>
          <a:xfrm>
            <a:off x="1333500" y="2286000"/>
            <a:ext cx="9720262" cy="4022725"/>
          </a:xfrm>
        </p:spPr>
        <p:txBody>
          <a:bodyPr/>
          <a:lstStyle/>
          <a:p>
            <a:pPr marL="0" indent="-457200" algn="r" rtl="1">
              <a:buClr>
                <a:schemeClr val="accent4">
                  <a:lumMod val="75000"/>
                </a:schemeClr>
              </a:buClr>
              <a:buNone/>
            </a:pPr>
            <a:r>
              <a:rPr lang="ar-SA" sz="2400" spc="0" dirty="0">
                <a:solidFill>
                  <a:schemeClr val="tx1"/>
                </a:solidFill>
                <a:latin typeface="Arial"/>
                <a:cs typeface="Arial"/>
              </a:rPr>
              <a:t>تحديد ما إذا كانت هناك حاجة إلى إحالة طبية عن طريق تقييم: </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استعداد الناجية أو رغبتها في الحصول على فحص طبي</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رغبة الناجية في الحصول على المشورة حول خياراتها في حالة الحمل (إن وجدت)</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رغبة الناجية في الحصول على المشورة والفحص الطوعي لفيروس نقص المناعة البشرية/الإصابات المنقولة بالاتصال الجنسي (إن وجدت)</a:t>
            </a:r>
          </a:p>
          <a:p>
            <a:pPr indent="-457200" rtl="1">
              <a:buClr>
                <a:schemeClr val="accent4">
                  <a:lumMod val="75000"/>
                </a:schemeClr>
              </a:buClr>
              <a:buFont typeface="Arial" panose="020B0604020202020204" pitchFamily="34" charset="0"/>
              <a:buChar char="•"/>
            </a:pPr>
            <a:endParaRPr lang="ar-SA" spc="0" dirty="0">
              <a:solidFill>
                <a:schemeClr val="tx1"/>
              </a:solidFill>
            </a:endParaRPr>
          </a:p>
        </p:txBody>
      </p:sp>
    </p:spTree>
    <p:extLst>
      <p:ext uri="{BB962C8B-B14F-4D97-AF65-F5344CB8AC3E}">
        <p14:creationId xmlns:p14="http://schemas.microsoft.com/office/powerpoint/2010/main" val="16916626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احتياجات الصحة – كيفية التقييم</a:t>
            </a:r>
            <a:endParaRPr lang="ar-SA" spc="0" dirty="0" smtClean="0">
              <a:latin typeface="Arial"/>
              <a:cs typeface="+mn-cs"/>
            </a:endParaRPr>
          </a:p>
        </p:txBody>
      </p:sp>
      <p:sp>
        <p:nvSpPr>
          <p:cNvPr id="3" name="Content Placeholder 2"/>
          <p:cNvSpPr>
            <a:spLocks noGrp="1"/>
          </p:cNvSpPr>
          <p:nvPr>
            <p:ph idx="1"/>
          </p:nvPr>
        </p:nvSpPr>
        <p:spPr>
          <a:xfrm>
            <a:off x="1333500" y="2286000"/>
            <a:ext cx="9720262" cy="4022725"/>
          </a:xfrm>
        </p:spPr>
        <p:txBody>
          <a:bodyPr numCol="1"/>
          <a:lstStyle/>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الاستماع إلى الآثار الطبية المحتملة بينما تروي الناجية قصتها</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فهم طبيعة الحادث (الاغتصاب/الاعتداء الجنسي، الاعتداء الجسدي)</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الحصول على تاريخ/توقيت الحادث الأخير </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معرفة ما إذا كانت الناجية تتألم أو لديها أي إصابات</a:t>
            </a:r>
          </a:p>
          <a:p>
            <a:pPr indent="-457200" rtl="1">
              <a:buClr>
                <a:schemeClr val="accent4">
                  <a:lumMod val="75000"/>
                </a:schemeClr>
              </a:buClr>
              <a:buFont typeface="Arial" panose="020B0604020202020204" pitchFamily="34" charset="0"/>
              <a:buChar char="•"/>
            </a:pPr>
            <a:endParaRPr lang="ar-SA" spc="0" dirty="0">
              <a:solidFill>
                <a:schemeClr val="tx1"/>
              </a:solidFill>
            </a:endParaRPr>
          </a:p>
          <a:p>
            <a:pPr indent="-457200" rtl="1">
              <a:buClr>
                <a:schemeClr val="accent4">
                  <a:lumMod val="75000"/>
                </a:schemeClr>
              </a:buClr>
              <a:buFont typeface="Arial" panose="020B0604020202020204" pitchFamily="34" charset="0"/>
              <a:buChar char="•"/>
            </a:pPr>
            <a:endParaRPr lang="ar-SA" spc="0" dirty="0">
              <a:solidFill>
                <a:schemeClr val="tx1"/>
              </a:solidFill>
            </a:endParaRPr>
          </a:p>
          <a:p>
            <a:pPr indent="-457200" rtl="1">
              <a:buClr>
                <a:schemeClr val="accent4">
                  <a:lumMod val="75000"/>
                </a:schemeClr>
              </a:buClr>
              <a:buFont typeface="Arial" panose="020B0604020202020204" pitchFamily="34" charset="0"/>
              <a:buChar char="•"/>
            </a:pPr>
            <a:endParaRPr lang="ar-SA" spc="0" dirty="0">
              <a:solidFill>
                <a:schemeClr val="tx1"/>
              </a:solidFill>
            </a:endParaRPr>
          </a:p>
        </p:txBody>
      </p:sp>
    </p:spTree>
    <p:extLst>
      <p:ext uri="{BB962C8B-B14F-4D97-AF65-F5344CB8AC3E}">
        <p14:creationId xmlns:p14="http://schemas.microsoft.com/office/powerpoint/2010/main" val="38780266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تقييم الصحة - مستوى الحاجة الملحة</a:t>
            </a:r>
            <a:endParaRPr spc="0" dirty="0">
              <a:cs typeface="+mn-cs"/>
            </a:endParaRPr>
          </a:p>
        </p:txBody>
      </p:sp>
      <p:sp>
        <p:nvSpPr>
          <p:cNvPr id="3" name="Content Placeholder 2"/>
          <p:cNvSpPr>
            <a:spLocks noGrp="1"/>
          </p:cNvSpPr>
          <p:nvPr>
            <p:ph idx="1"/>
          </p:nvPr>
        </p:nvSpPr>
        <p:spPr>
          <a:xfrm flipH="1">
            <a:off x="1447800" y="2286000"/>
            <a:ext cx="9720262" cy="4022725"/>
          </a:xfrm>
        </p:spPr>
        <p:txBody>
          <a:bodyPr numCol="2" rtlCol="1">
            <a:noAutofit/>
          </a:bodyPr>
          <a:lstStyle/>
          <a:p>
            <a:pPr marL="169863" indent="-169863" algn="r" rtl="1"/>
            <a:r>
              <a:rPr lang="ar-SA" sz="2000" b="1" spc="0" dirty="0">
                <a:solidFill>
                  <a:schemeClr val="tx1"/>
                </a:solidFill>
                <a:latin typeface="Arial"/>
                <a:cs typeface="Arial"/>
              </a:rPr>
              <a:t>احتياجات حالات الطوارئ:</a:t>
            </a:r>
          </a:p>
          <a:p>
            <a:pPr marL="169863" indent="-169863"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إذا كان الحادث خلال الـ 120 ساعة الماضية و/أو إذا </a:t>
            </a:r>
            <a:r>
              <a:rPr lang="ar-EG" sz="2000" spc="0" dirty="0" smtClean="0">
                <a:solidFill>
                  <a:schemeClr val="tx1"/>
                </a:solidFill>
                <a:latin typeface="Arial"/>
                <a:cs typeface="Arial"/>
              </a:rPr>
              <a:t> </a:t>
            </a:r>
            <a:r>
              <a:rPr lang="ar-SA" sz="2000" spc="0" dirty="0" smtClean="0">
                <a:solidFill>
                  <a:schemeClr val="tx1"/>
                </a:solidFill>
                <a:latin typeface="Arial"/>
                <a:cs typeface="Arial"/>
              </a:rPr>
              <a:t>كان </a:t>
            </a:r>
            <a:r>
              <a:rPr lang="ar-SA" sz="2000" spc="0" dirty="0">
                <a:solidFill>
                  <a:schemeClr val="tx1"/>
                </a:solidFill>
                <a:latin typeface="Arial"/>
                <a:cs typeface="Arial"/>
              </a:rPr>
              <a:t>الناجي/الناجية مصاباً أو يتألم: </a:t>
            </a:r>
          </a:p>
          <a:p>
            <a:pPr marL="169863" indent="-169863"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الوقاية من فيروس نقص المناعة البشرية (خلال 72 ساعة)</a:t>
            </a:r>
          </a:p>
          <a:p>
            <a:pPr marL="169863" indent="-169863"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الوقاية من الحمل (خلال 120 ساعة)</a:t>
            </a:r>
          </a:p>
          <a:p>
            <a:pPr marL="169863" indent="-169863"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الاستقرار/العلاج الطبي</a:t>
            </a:r>
          </a:p>
          <a:p>
            <a:pPr marL="169863" indent="-169863"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جمع الأدلة الجنائية (في غضون 6-48 ساعة)</a:t>
            </a:r>
          </a:p>
          <a:p>
            <a:pPr marL="169863" indent="-169863" algn="r" rtl="1"/>
            <a:endParaRPr lang="ar-EG" sz="2000" b="1" spc="0" dirty="0" smtClean="0">
              <a:solidFill>
                <a:schemeClr val="tx1"/>
              </a:solidFill>
              <a:latin typeface="Arial"/>
              <a:cs typeface="Arial"/>
            </a:endParaRPr>
          </a:p>
          <a:p>
            <a:pPr marL="169863" indent="-169863" algn="r" rtl="1"/>
            <a:r>
              <a:rPr lang="ar-SA" sz="2000" b="1" spc="0" dirty="0" smtClean="0">
                <a:solidFill>
                  <a:schemeClr val="tx1"/>
                </a:solidFill>
                <a:latin typeface="Arial"/>
                <a:cs typeface="Arial"/>
              </a:rPr>
              <a:t>الاحتياجات </a:t>
            </a:r>
            <a:r>
              <a:rPr lang="ar-SA" sz="2000" b="1" spc="0" dirty="0">
                <a:solidFill>
                  <a:schemeClr val="tx1"/>
                </a:solidFill>
                <a:latin typeface="Arial"/>
                <a:cs typeface="Arial"/>
              </a:rPr>
              <a:t>غير الطارئة:</a:t>
            </a:r>
          </a:p>
          <a:p>
            <a:pPr marL="169863" indent="-169863"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يمكن علاج الإصابات المنقولة بالاتصال الجنسي بما في ذلك الكلاميديا والسيلان والزهري بالمضادات الحيوية</a:t>
            </a:r>
          </a:p>
          <a:p>
            <a:pPr marL="169863" indent="-169863"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يمكن إعطاء لقاحات التهاب الكبد الوبائي "ب" بعد التعرض بمدة تصل إلى 14 يوماً</a:t>
            </a:r>
          </a:p>
          <a:p>
            <a:pPr marL="169863" indent="-169863"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سلس البول أو البراز يشير إلى مضاعفات شديدة (الناسور، تضرر المستقيم-المصرة)</a:t>
            </a:r>
          </a:p>
          <a:p>
            <a:pPr marL="169863" indent="-169863" algn="r" rtl="1">
              <a:buClr>
                <a:schemeClr val="accent4">
                  <a:lumMod val="75000"/>
                </a:schemeClr>
              </a:buClr>
              <a:buFont typeface="Arial" panose="020B0604020202020204" pitchFamily="34" charset="0"/>
              <a:buChar char="•"/>
            </a:pPr>
            <a:r>
              <a:rPr lang="ar-SA" sz="2000" spc="0" dirty="0">
                <a:solidFill>
                  <a:schemeClr val="tx1"/>
                </a:solidFill>
                <a:latin typeface="Arial"/>
                <a:cs typeface="Arial"/>
              </a:rPr>
              <a:t>يوصى بإجراء الفحوص البدنية والتناسلية والاختبارات المعملية  </a:t>
            </a:r>
          </a:p>
          <a:p>
            <a:pPr marL="169863" indent="-169863" rtl="1"/>
            <a:endParaRPr lang="ar-SA" sz="2000" spc="0" dirty="0">
              <a:solidFill>
                <a:schemeClr val="tx1"/>
              </a:solidFill>
            </a:endParaRPr>
          </a:p>
        </p:txBody>
      </p:sp>
    </p:spTree>
    <p:extLst>
      <p:ext uri="{BB962C8B-B14F-4D97-AF65-F5344CB8AC3E}">
        <p14:creationId xmlns:p14="http://schemas.microsoft.com/office/powerpoint/2010/main" val="7676160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التقييم النفسي والاجتماعي</a:t>
            </a:r>
            <a:endParaRPr spc="0" dirty="0">
              <a:cs typeface="+mn-cs"/>
            </a:endParaRPr>
          </a:p>
        </p:txBody>
      </p:sp>
      <p:sp>
        <p:nvSpPr>
          <p:cNvPr id="3" name="Content Placeholder 2"/>
          <p:cNvSpPr>
            <a:spLocks noGrp="1"/>
          </p:cNvSpPr>
          <p:nvPr>
            <p:ph idx="1"/>
          </p:nvPr>
        </p:nvSpPr>
        <p:spPr>
          <a:xfrm>
            <a:off x="1447800" y="2286000"/>
            <a:ext cx="9720262" cy="4022725"/>
          </a:xfrm>
        </p:spPr>
        <p:txBody>
          <a:bodyPr/>
          <a:lstStyle/>
          <a:p>
            <a:pPr marL="0" indent="-457200" algn="r" rtl="1">
              <a:buClr>
                <a:schemeClr val="accent4">
                  <a:lumMod val="75000"/>
                </a:schemeClr>
              </a:buClr>
              <a:buNone/>
            </a:pPr>
            <a:r>
              <a:rPr lang="ar-SA" sz="2400" spc="0" dirty="0">
                <a:solidFill>
                  <a:schemeClr val="tx1"/>
                </a:solidFill>
                <a:latin typeface="Arial"/>
                <a:cs typeface="Arial"/>
              </a:rPr>
              <a:t>تحديد الحالة المعنوية للناجي/الناجية والعمل من خلال: </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مراقبة تواصل الناجي/الناجية وسلوكه</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إجراء تقييم أساسي لعمل الناجي/الناجية </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سؤال الناجي/الناجية عن التغيرات في تفكيره وسلوكه منذ وقوع الاعتداء</a:t>
            </a:r>
          </a:p>
        </p:txBody>
      </p:sp>
    </p:spTree>
    <p:extLst>
      <p:ext uri="{BB962C8B-B14F-4D97-AF65-F5344CB8AC3E}">
        <p14:creationId xmlns:p14="http://schemas.microsoft.com/office/powerpoint/2010/main" val="10021845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الاحتياجات النفسية والاجتماعية – كيفية التقييم</a:t>
            </a:r>
            <a:endParaRPr spc="0" dirty="0">
              <a:cs typeface="+mn-cs"/>
            </a:endParaRPr>
          </a:p>
        </p:txBody>
      </p:sp>
      <p:sp>
        <p:nvSpPr>
          <p:cNvPr id="3" name="Content Placeholder 2"/>
          <p:cNvSpPr>
            <a:spLocks noGrp="1"/>
          </p:cNvSpPr>
          <p:nvPr>
            <p:ph idx="1"/>
          </p:nvPr>
        </p:nvSpPr>
        <p:spPr>
          <a:xfrm flipH="1">
            <a:off x="1031081" y="1847850"/>
            <a:ext cx="10648950" cy="4460875"/>
          </a:xfrm>
        </p:spPr>
        <p:txBody>
          <a:bodyPr numCol="2" rtlCol="1">
            <a:normAutofit/>
          </a:bodyPr>
          <a:lstStyle/>
          <a:p>
            <a:pPr algn="r" rtl="1">
              <a:lnSpc>
                <a:spcPct val="114000"/>
              </a:lnSpc>
            </a:pPr>
            <a:r>
              <a:rPr lang="ar-SA" b="1" spc="0" dirty="0">
                <a:solidFill>
                  <a:schemeClr val="tx1"/>
                </a:solidFill>
                <a:latin typeface="Arial"/>
                <a:cs typeface="Arial"/>
              </a:rPr>
              <a:t>تحقيق فهم أساسي بكيفية شعور الناجي/الناجية</a:t>
            </a:r>
          </a:p>
          <a:p>
            <a:pPr lvl="1" algn="r" rtl="1">
              <a:lnSpc>
                <a:spcPct val="114000"/>
              </a:lnSpc>
              <a:buClr>
                <a:schemeClr val="accent4">
                  <a:lumMod val="75000"/>
                </a:schemeClr>
              </a:buClr>
            </a:pPr>
            <a:r>
              <a:rPr lang="ar-SA" spc="0" dirty="0">
                <a:solidFill>
                  <a:schemeClr val="tx1"/>
                </a:solidFill>
                <a:latin typeface="Arial"/>
                <a:cs typeface="Arial"/>
              </a:rPr>
              <a:t>استخدام مقياس من 1-5 مستويات أو صور أو رموز وجوه المشاعر </a:t>
            </a:r>
          </a:p>
          <a:p>
            <a:pPr rtl="1">
              <a:lnSpc>
                <a:spcPct val="114000"/>
              </a:lnSpc>
            </a:pPr>
            <a:endParaRPr lang="ar-SA" spc="0" dirty="0">
              <a:solidFill>
                <a:schemeClr val="tx1"/>
              </a:solidFill>
            </a:endParaRPr>
          </a:p>
          <a:p>
            <a:pPr rtl="1">
              <a:lnSpc>
                <a:spcPct val="114000"/>
              </a:lnSpc>
            </a:pPr>
            <a:endParaRPr lang="ar-SA" spc="0" dirty="0">
              <a:solidFill>
                <a:schemeClr val="tx1"/>
              </a:solidFill>
            </a:endParaRPr>
          </a:p>
          <a:p>
            <a:pPr rtl="1">
              <a:lnSpc>
                <a:spcPct val="114000"/>
              </a:lnSpc>
            </a:pPr>
            <a:endParaRPr lang="ar-SA" spc="0" dirty="0">
              <a:solidFill>
                <a:schemeClr val="tx1"/>
              </a:solidFill>
            </a:endParaRPr>
          </a:p>
          <a:p>
            <a:pPr rtl="1">
              <a:lnSpc>
                <a:spcPct val="114000"/>
              </a:lnSpc>
            </a:pPr>
            <a:endParaRPr lang="ar-SA" spc="0" dirty="0">
              <a:solidFill>
                <a:schemeClr val="tx1"/>
              </a:solidFill>
            </a:endParaRPr>
          </a:p>
          <a:p>
            <a:pPr algn="r" rtl="1">
              <a:lnSpc>
                <a:spcPct val="114000"/>
              </a:lnSpc>
            </a:pPr>
            <a:r>
              <a:rPr lang="ar-SA" b="1" spc="0" dirty="0">
                <a:solidFill>
                  <a:schemeClr val="tx1"/>
                </a:solidFill>
                <a:latin typeface="Arial"/>
                <a:cs typeface="Arial"/>
              </a:rPr>
              <a:t>مراقبة المظهر والسلوك</a:t>
            </a:r>
          </a:p>
          <a:p>
            <a:pPr lvl="1" algn="r" rtl="1">
              <a:lnSpc>
                <a:spcPct val="114000"/>
              </a:lnSpc>
              <a:buClr>
                <a:schemeClr val="accent4">
                  <a:lumMod val="75000"/>
                </a:schemeClr>
              </a:buClr>
            </a:pPr>
            <a:r>
              <a:rPr lang="ar-SA" spc="0" dirty="0">
                <a:solidFill>
                  <a:schemeClr val="tx1"/>
                </a:solidFill>
                <a:latin typeface="Arial"/>
                <a:cs typeface="Arial"/>
              </a:rPr>
              <a:t>تقييم قدرة الشخص على الحفاظ على أداء طبيعي</a:t>
            </a:r>
          </a:p>
          <a:p>
            <a:pPr lvl="1" algn="r" rtl="1">
              <a:lnSpc>
                <a:spcPct val="114000"/>
              </a:lnSpc>
              <a:buClr>
                <a:schemeClr val="accent4">
                  <a:lumMod val="75000"/>
                </a:schemeClr>
              </a:buClr>
            </a:pPr>
            <a:r>
              <a:rPr lang="ar-SA" spc="0" dirty="0" smtClean="0">
                <a:solidFill>
                  <a:schemeClr val="tx1"/>
                </a:solidFill>
                <a:latin typeface="Arial"/>
                <a:cs typeface="Arial"/>
              </a:rPr>
              <a:t>هل </a:t>
            </a:r>
            <a:r>
              <a:rPr lang="ar-SA" spc="0" dirty="0">
                <a:solidFill>
                  <a:schemeClr val="tx1"/>
                </a:solidFill>
                <a:latin typeface="Arial"/>
                <a:cs typeface="Arial"/>
              </a:rPr>
              <a:t>يبدو مشوشاً أو غير منظم؟</a:t>
            </a:r>
          </a:p>
          <a:p>
            <a:pPr algn="r" rtl="1">
              <a:lnSpc>
                <a:spcPct val="114000"/>
              </a:lnSpc>
            </a:pPr>
            <a:r>
              <a:rPr lang="ar-SA" b="1" spc="0" dirty="0">
                <a:solidFill>
                  <a:schemeClr val="tx1"/>
                </a:solidFill>
                <a:latin typeface="Arial"/>
                <a:cs typeface="Arial"/>
              </a:rPr>
              <a:t>تقييم أي تغييرات في مشاعره أو سلوكه</a:t>
            </a:r>
          </a:p>
          <a:p>
            <a:pPr marL="128016" lvl="1" indent="0" algn="r" rtl="1">
              <a:lnSpc>
                <a:spcPct val="114000"/>
              </a:lnSpc>
              <a:buClr>
                <a:schemeClr val="accent4">
                  <a:lumMod val="75000"/>
                </a:schemeClr>
              </a:buClr>
              <a:buNone/>
            </a:pPr>
            <a:r>
              <a:rPr lang="ar-SA" sz="2000" spc="0" dirty="0">
                <a:solidFill>
                  <a:schemeClr val="tx1"/>
                </a:solidFill>
                <a:latin typeface="Arial"/>
                <a:cs typeface="Arial"/>
              </a:rPr>
              <a:t>النظر/الاستماع إلى مؤشرات الناجي/الناجية: </a:t>
            </a:r>
          </a:p>
          <a:p>
            <a:pPr lvl="1" algn="r" rtl="1">
              <a:lnSpc>
                <a:spcPct val="114000"/>
              </a:lnSpc>
              <a:buClr>
                <a:schemeClr val="accent4">
                  <a:lumMod val="75000"/>
                </a:schemeClr>
              </a:buClr>
            </a:pPr>
            <a:r>
              <a:rPr lang="ar-SA" spc="0" dirty="0">
                <a:solidFill>
                  <a:schemeClr val="tx1"/>
                </a:solidFill>
                <a:latin typeface="Arial"/>
                <a:cs typeface="Arial"/>
              </a:rPr>
              <a:t>التوقف عن القيام بالأنشطة اليومية</a:t>
            </a:r>
          </a:p>
          <a:p>
            <a:pPr lvl="1" algn="r" rtl="1">
              <a:lnSpc>
                <a:spcPct val="114000"/>
              </a:lnSpc>
              <a:buClr>
                <a:schemeClr val="accent4">
                  <a:lumMod val="75000"/>
                </a:schemeClr>
              </a:buClr>
            </a:pPr>
            <a:r>
              <a:rPr lang="ar-SA" spc="0" dirty="0">
                <a:solidFill>
                  <a:schemeClr val="tx1"/>
                </a:solidFill>
                <a:latin typeface="Arial"/>
                <a:cs typeface="Arial"/>
              </a:rPr>
              <a:t>التوقف عن مغادرة المنزل</a:t>
            </a:r>
          </a:p>
          <a:p>
            <a:pPr lvl="1" algn="r" rtl="1">
              <a:lnSpc>
                <a:spcPct val="114000"/>
              </a:lnSpc>
              <a:buClr>
                <a:schemeClr val="accent4">
                  <a:lumMod val="75000"/>
                </a:schemeClr>
              </a:buClr>
            </a:pPr>
            <a:r>
              <a:rPr lang="ar-SA" spc="0" dirty="0">
                <a:solidFill>
                  <a:schemeClr val="tx1"/>
                </a:solidFill>
                <a:latin typeface="Arial"/>
                <a:cs typeface="Arial"/>
              </a:rPr>
              <a:t>التوقف عن التحدث مع العائلة أو الأصدقاء أو رؤيتهم</a:t>
            </a:r>
          </a:p>
          <a:p>
            <a:pPr lvl="1" algn="r" rtl="1">
              <a:lnSpc>
                <a:spcPct val="114000"/>
              </a:lnSpc>
              <a:buClr>
                <a:schemeClr val="accent4">
                  <a:lumMod val="75000"/>
                </a:schemeClr>
              </a:buClr>
            </a:pPr>
            <a:r>
              <a:rPr lang="ar-SA" spc="0" dirty="0">
                <a:solidFill>
                  <a:schemeClr val="tx1"/>
                </a:solidFill>
                <a:latin typeface="Arial"/>
                <a:cs typeface="Arial"/>
              </a:rPr>
              <a:t>مواجهة مشكلة في النوم</a:t>
            </a:r>
          </a:p>
          <a:p>
            <a:pPr lvl="1" algn="r" rtl="1">
              <a:lnSpc>
                <a:spcPct val="114000"/>
              </a:lnSpc>
              <a:buClr>
                <a:schemeClr val="accent4">
                  <a:lumMod val="75000"/>
                </a:schemeClr>
              </a:buClr>
            </a:pPr>
            <a:r>
              <a:rPr lang="ar-SA" spc="0" dirty="0">
                <a:solidFill>
                  <a:schemeClr val="tx1"/>
                </a:solidFill>
                <a:latin typeface="Arial"/>
                <a:cs typeface="Arial"/>
              </a:rPr>
              <a:t>تغيير عادات تناول الطعام</a:t>
            </a:r>
          </a:p>
          <a:p>
            <a:pPr lvl="1" algn="r" rtl="1">
              <a:lnSpc>
                <a:spcPct val="114000"/>
              </a:lnSpc>
              <a:buClr>
                <a:schemeClr val="accent4">
                  <a:lumMod val="75000"/>
                </a:schemeClr>
              </a:buClr>
            </a:pPr>
            <a:r>
              <a:rPr lang="ar-SA" spc="0" dirty="0">
                <a:solidFill>
                  <a:schemeClr val="tx1"/>
                </a:solidFill>
                <a:latin typeface="Arial"/>
                <a:cs typeface="Arial"/>
              </a:rPr>
              <a:t>الشعور بالحزن معظم الوقت</a:t>
            </a:r>
          </a:p>
          <a:p>
            <a:pPr lvl="1" algn="r" rtl="1">
              <a:lnSpc>
                <a:spcPct val="114000"/>
              </a:lnSpc>
              <a:buClr>
                <a:schemeClr val="accent4">
                  <a:lumMod val="75000"/>
                </a:schemeClr>
              </a:buClr>
            </a:pPr>
            <a:r>
              <a:rPr lang="ar-SA" spc="0" dirty="0">
                <a:solidFill>
                  <a:schemeClr val="tx1"/>
                </a:solidFill>
                <a:latin typeface="Arial"/>
                <a:cs typeface="Arial"/>
              </a:rPr>
              <a:t>الشكوى من الأوجاع الجسدية</a:t>
            </a:r>
          </a:p>
          <a:p>
            <a:pPr lvl="1" algn="r" rtl="1">
              <a:lnSpc>
                <a:spcPct val="114000"/>
              </a:lnSpc>
              <a:buClr>
                <a:schemeClr val="accent4">
                  <a:lumMod val="75000"/>
                </a:schemeClr>
              </a:buClr>
            </a:pPr>
            <a:r>
              <a:rPr lang="ar-SA" spc="0" dirty="0">
                <a:solidFill>
                  <a:schemeClr val="tx1"/>
                </a:solidFill>
                <a:latin typeface="Arial"/>
                <a:cs typeface="Arial"/>
              </a:rPr>
              <a:t>الإعراب عن شعورهم باليأس </a:t>
            </a:r>
          </a:p>
        </p:txBody>
      </p:sp>
      <p:pic>
        <p:nvPicPr>
          <p:cNvPr id="4" name="Picture 2" descr="http://vector.me/files/images/2/9/296249/smiley_face_previe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2900" y="2905149"/>
            <a:ext cx="3318151" cy="19184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0976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الاحتياجات النفسية والاجتماعية – كيفية التقييم</a:t>
            </a:r>
            <a:endParaRPr spc="0" dirty="0">
              <a:cs typeface="+mn-cs"/>
            </a:endParaRPr>
          </a:p>
        </p:txBody>
      </p:sp>
      <p:sp>
        <p:nvSpPr>
          <p:cNvPr id="4" name="Content Placeholder 3"/>
          <p:cNvSpPr>
            <a:spLocks noGrp="1"/>
          </p:cNvSpPr>
          <p:nvPr>
            <p:ph idx="1"/>
          </p:nvPr>
        </p:nvSpPr>
        <p:spPr>
          <a:xfrm>
            <a:off x="1447271" y="1907628"/>
            <a:ext cx="9720262" cy="4401097"/>
          </a:xfrm>
        </p:spPr>
        <p:txBody>
          <a:bodyPr/>
          <a:lstStyle/>
          <a:p>
            <a:pPr indent="-457200" algn="r" rtl="1">
              <a:buNone/>
            </a:pPr>
            <a:r>
              <a:rPr lang="ar-SA" b="1" spc="0" dirty="0">
                <a:solidFill>
                  <a:schemeClr val="tx1"/>
                </a:solidFill>
                <a:latin typeface="Arial"/>
                <a:cs typeface="Arial"/>
              </a:rPr>
              <a:t>تقييم فرص التعليم وسبل العيش:</a:t>
            </a:r>
          </a:p>
          <a:p>
            <a:pPr indent="-457200" algn="r" rtl="1">
              <a:buFont typeface="Arial" pitchFamily="34" charset="0"/>
              <a:buChar char="•"/>
            </a:pPr>
            <a:r>
              <a:rPr lang="ar-SA" spc="0" dirty="0" smtClean="0">
                <a:latin typeface="Arial"/>
                <a:cs typeface="Arial"/>
              </a:rPr>
              <a:t> </a:t>
            </a:r>
            <a:r>
              <a:rPr lang="ar-SA" spc="0" dirty="0">
                <a:solidFill>
                  <a:schemeClr val="tx1"/>
                </a:solidFill>
                <a:latin typeface="Arial"/>
                <a:cs typeface="Arial"/>
              </a:rPr>
              <a:t>يمكن أن يوفر مصدر الدخل و/أو التعليم سبلاً هامة لكل من الدعم المعنوي والعملي للناجي/الناجية.  </a:t>
            </a:r>
          </a:p>
          <a:p>
            <a:pPr indent="-457200" algn="r" rtl="1">
              <a:buFont typeface="Arial" pitchFamily="34" charset="0"/>
              <a:buChar char="•"/>
            </a:pPr>
            <a:r>
              <a:rPr lang="ar-SA" spc="0" dirty="0">
                <a:solidFill>
                  <a:schemeClr val="tx1"/>
                </a:solidFill>
                <a:latin typeface="Arial"/>
                <a:cs typeface="Arial"/>
              </a:rPr>
              <a:t> فھم أولاً ما إذا کانت/كيف أن أنشطة التعلیم أو سبل العیش الموجودة هي مصدر العنف المبني علی النوع الاجتماعي الذي تعرض له أو ذات صلة به. </a:t>
            </a:r>
          </a:p>
          <a:p>
            <a:pPr indent="-457200" algn="r" rtl="1">
              <a:buFont typeface="Arial" pitchFamily="34" charset="0"/>
              <a:buChar char="•"/>
            </a:pPr>
            <a:r>
              <a:rPr lang="ar-SA" spc="0" dirty="0">
                <a:solidFill>
                  <a:schemeClr val="tx1"/>
                </a:solidFill>
                <a:latin typeface="Arial"/>
                <a:cs typeface="Arial"/>
              </a:rPr>
              <a:t> فهم ما إذا كان التعليم وسبل العيش جزءاً من أهداف حياة الناجي/الناجية.</a:t>
            </a:r>
          </a:p>
          <a:p>
            <a:pPr indent="-457200" algn="r" rtl="1">
              <a:buFont typeface="Arial" pitchFamily="34" charset="0"/>
              <a:buChar char="•"/>
            </a:pPr>
            <a:r>
              <a:rPr lang="ar-SA" spc="0" dirty="0">
                <a:solidFill>
                  <a:schemeClr val="tx1"/>
                </a:solidFill>
                <a:latin typeface="Arial"/>
                <a:cs typeface="Arial"/>
              </a:rPr>
              <a:t>  تحديد نطاق الأنشطة كخيارات للناجي/الناجية</a:t>
            </a:r>
          </a:p>
          <a:p>
            <a:pPr indent="-457200" algn="r" rtl="1">
              <a:buFont typeface="Arial" pitchFamily="34" charset="0"/>
              <a:buChar char="•"/>
            </a:pPr>
            <a:r>
              <a:rPr lang="ar-SA" spc="0" dirty="0">
                <a:solidFill>
                  <a:schemeClr val="tx1"/>
                </a:solidFill>
                <a:latin typeface="Arial"/>
                <a:cs typeface="Arial"/>
              </a:rPr>
              <a:t> مناقشة ومعالجة الحواجز التي تحول دون الوصول إلى هذه الفرص  </a:t>
            </a:r>
          </a:p>
          <a:p>
            <a:pPr indent="-457200" rtl="1">
              <a:buFont typeface="Arial" pitchFamily="34" charset="0"/>
              <a:buChar char="•"/>
            </a:pPr>
            <a:endParaRPr lang="ar-SA" spc="0" dirty="0">
              <a:solidFill>
                <a:schemeClr val="tx1"/>
              </a:solidFill>
            </a:endParaRPr>
          </a:p>
          <a:p>
            <a:pPr indent="-457200" algn="r" rtl="1"/>
            <a:r>
              <a:rPr lang="ar-SA" spc="0" dirty="0" smtClean="0">
                <a:latin typeface="Arial"/>
                <a:cs typeface="Arial"/>
              </a:rPr>
              <a:t> </a:t>
            </a:r>
          </a:p>
        </p:txBody>
      </p:sp>
    </p:spTree>
    <p:extLst>
      <p:ext uri="{BB962C8B-B14F-4D97-AF65-F5344CB8AC3E}">
        <p14:creationId xmlns:p14="http://schemas.microsoft.com/office/powerpoint/2010/main" val="3688071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الاحتياجات النفسية والاجتماعية – كيفية التقييم</a:t>
            </a:r>
            <a:endParaRPr spc="0" dirty="0">
              <a:cs typeface="+mn-cs"/>
            </a:endParaRPr>
          </a:p>
        </p:txBody>
      </p:sp>
      <p:sp>
        <p:nvSpPr>
          <p:cNvPr id="3" name="Content Placeholder 2"/>
          <p:cNvSpPr>
            <a:spLocks noGrp="1"/>
          </p:cNvSpPr>
          <p:nvPr>
            <p:ph idx="1"/>
          </p:nvPr>
        </p:nvSpPr>
        <p:spPr>
          <a:xfrm>
            <a:off x="1003840" y="1860331"/>
            <a:ext cx="10279938" cy="4022725"/>
          </a:xfrm>
        </p:spPr>
        <p:txBody>
          <a:bodyPr numCol="2" rtlCol="1">
            <a:noAutofit/>
          </a:bodyPr>
          <a:lstStyle/>
          <a:p>
            <a:pPr algn="r" rtl="1"/>
            <a:r>
              <a:rPr lang="ar-SA" sz="2400" b="1" spc="0" dirty="0">
                <a:solidFill>
                  <a:schemeClr val="tx1"/>
                </a:solidFill>
                <a:latin typeface="Arial"/>
                <a:cs typeface="Arial"/>
              </a:rPr>
              <a:t>تحديد العوامل الوقائية ونقاط القوة</a:t>
            </a:r>
          </a:p>
          <a:p>
            <a:pPr rtl="1"/>
            <a:endParaRPr lang="ar-SA" sz="2400" spc="0" dirty="0">
              <a:solidFill>
                <a:schemeClr val="tx1"/>
              </a:solidFill>
            </a:endParaRPr>
          </a:p>
          <a:p>
            <a:pPr algn="r" rtl="1"/>
            <a:r>
              <a:rPr lang="ar-SA" sz="2400" b="1" spc="0" dirty="0">
                <a:solidFill>
                  <a:schemeClr val="tx1"/>
                </a:solidFill>
                <a:latin typeface="Arial"/>
                <a:cs typeface="Arial"/>
              </a:rPr>
              <a:t>الاستماع إلى قصته فيما يتعلق بـ:</a:t>
            </a:r>
          </a:p>
          <a:p>
            <a:pPr lvl="1" algn="r" rtl="1">
              <a:buClr>
                <a:schemeClr val="accent4">
                  <a:lumMod val="75000"/>
                </a:schemeClr>
              </a:buClr>
            </a:pPr>
            <a:r>
              <a:rPr lang="ar-SA" sz="2400" spc="0" dirty="0">
                <a:solidFill>
                  <a:schemeClr val="tx1"/>
                </a:solidFill>
                <a:latin typeface="Arial"/>
                <a:cs typeface="Arial"/>
              </a:rPr>
              <a:t>الوضع العائلي والمعيشي </a:t>
            </a:r>
          </a:p>
          <a:p>
            <a:pPr lvl="1" algn="r" rtl="1">
              <a:buClr>
                <a:schemeClr val="accent4">
                  <a:lumMod val="75000"/>
                </a:schemeClr>
              </a:buClr>
            </a:pPr>
            <a:r>
              <a:rPr lang="ar-SA" sz="2400" spc="0" dirty="0">
                <a:solidFill>
                  <a:schemeClr val="tx1"/>
                </a:solidFill>
                <a:latin typeface="Arial"/>
                <a:cs typeface="Arial"/>
              </a:rPr>
              <a:t>الدعم الاجتماعي</a:t>
            </a:r>
          </a:p>
          <a:p>
            <a:pPr lvl="1" algn="r" rtl="1">
              <a:buClr>
                <a:schemeClr val="accent4">
                  <a:lumMod val="75000"/>
                </a:schemeClr>
              </a:buClr>
            </a:pPr>
            <a:r>
              <a:rPr lang="ar-SA" sz="2400" spc="0" dirty="0">
                <a:solidFill>
                  <a:schemeClr val="tx1"/>
                </a:solidFill>
                <a:latin typeface="Arial"/>
                <a:cs typeface="Arial"/>
              </a:rPr>
              <a:t>الحالة الروحانية/الدينية</a:t>
            </a:r>
          </a:p>
          <a:p>
            <a:pPr lvl="1" algn="r" rtl="1">
              <a:buClr>
                <a:schemeClr val="accent4">
                  <a:lumMod val="75000"/>
                </a:schemeClr>
              </a:buClr>
            </a:pPr>
            <a:r>
              <a:rPr lang="ar-SA" sz="2400" spc="0" dirty="0">
                <a:solidFill>
                  <a:schemeClr val="tx1"/>
                </a:solidFill>
                <a:latin typeface="Arial"/>
                <a:cs typeface="Arial"/>
              </a:rPr>
              <a:t>آليات التكيف الإيجابية </a:t>
            </a:r>
          </a:p>
          <a:p>
            <a:pPr rtl="1"/>
            <a:endParaRPr lang="ar-SA" sz="2400" spc="0" dirty="0">
              <a:solidFill>
                <a:schemeClr val="tx1"/>
              </a:solidFill>
            </a:endParaRPr>
          </a:p>
          <a:p>
            <a:pPr rtl="1"/>
            <a:endParaRPr lang="ar-SA" sz="2400" spc="0" dirty="0">
              <a:solidFill>
                <a:schemeClr val="tx1"/>
              </a:solidFill>
            </a:endParaRPr>
          </a:p>
          <a:p>
            <a:pPr algn="r" rtl="1"/>
            <a:r>
              <a:rPr lang="ar-SA" sz="2400" b="1" spc="0" dirty="0" smtClean="0">
                <a:solidFill>
                  <a:schemeClr val="tx1"/>
                </a:solidFill>
                <a:latin typeface="Arial"/>
                <a:cs typeface="Arial"/>
              </a:rPr>
              <a:t>طرح </a:t>
            </a:r>
            <a:r>
              <a:rPr lang="ar-SA" sz="2400" b="1" spc="0" dirty="0">
                <a:solidFill>
                  <a:schemeClr val="tx1"/>
                </a:solidFill>
                <a:latin typeface="Arial"/>
                <a:cs typeface="Arial"/>
              </a:rPr>
              <a:t>أسئلة مباشرة: </a:t>
            </a:r>
          </a:p>
          <a:p>
            <a:pPr lvl="1" algn="r" rtl="1">
              <a:buClr>
                <a:schemeClr val="accent4">
                  <a:lumMod val="75000"/>
                </a:schemeClr>
              </a:buClr>
            </a:pPr>
            <a:r>
              <a:rPr lang="ar-SA" sz="2400" spc="0" dirty="0">
                <a:solidFill>
                  <a:schemeClr val="tx1"/>
                </a:solidFill>
                <a:latin typeface="Arial"/>
                <a:cs typeface="Arial"/>
              </a:rPr>
              <a:t>ما الذي تقوم به عند شعورك بالخوف؟</a:t>
            </a:r>
          </a:p>
          <a:p>
            <a:pPr lvl="1" algn="r" rtl="1">
              <a:buClr>
                <a:schemeClr val="accent4">
                  <a:lumMod val="75000"/>
                </a:schemeClr>
              </a:buClr>
            </a:pPr>
            <a:r>
              <a:rPr lang="ar-SA" sz="2400" spc="0" dirty="0">
                <a:solidFill>
                  <a:schemeClr val="tx1"/>
                </a:solidFill>
                <a:latin typeface="Arial"/>
                <a:cs typeface="Arial"/>
              </a:rPr>
              <a:t>ما الذي تقوم به عند شعورك بالحزن؟</a:t>
            </a:r>
          </a:p>
          <a:p>
            <a:pPr lvl="1" algn="r" rtl="1">
              <a:buClr>
                <a:schemeClr val="accent4">
                  <a:lumMod val="75000"/>
                </a:schemeClr>
              </a:buClr>
            </a:pPr>
            <a:r>
              <a:rPr lang="ar-SA" sz="2400" spc="0" dirty="0">
                <a:solidFill>
                  <a:schemeClr val="tx1"/>
                </a:solidFill>
                <a:latin typeface="Arial"/>
                <a:cs typeface="Arial"/>
              </a:rPr>
              <a:t>ما الذي تقوم به لتشعر بالأمان؟</a:t>
            </a:r>
          </a:p>
          <a:p>
            <a:pPr lvl="1" algn="r" rtl="1">
              <a:buClr>
                <a:schemeClr val="accent4">
                  <a:lumMod val="75000"/>
                </a:schemeClr>
              </a:buClr>
            </a:pPr>
            <a:r>
              <a:rPr lang="ar-SA" sz="2400" spc="0" dirty="0">
                <a:solidFill>
                  <a:schemeClr val="tx1"/>
                </a:solidFill>
                <a:latin typeface="Arial"/>
                <a:cs typeface="Arial"/>
              </a:rPr>
              <a:t>من هم الأشخاص الذين تشعر بالأمان معهم؟</a:t>
            </a:r>
          </a:p>
          <a:p>
            <a:pPr lvl="1" algn="r" rtl="1">
              <a:buClr>
                <a:schemeClr val="accent4">
                  <a:lumMod val="75000"/>
                </a:schemeClr>
              </a:buClr>
            </a:pPr>
            <a:r>
              <a:rPr lang="ar-SA" sz="2400" spc="0" dirty="0">
                <a:solidFill>
                  <a:schemeClr val="tx1"/>
                </a:solidFill>
                <a:latin typeface="Arial"/>
                <a:cs typeface="Arial"/>
              </a:rPr>
              <a:t>من هم الأشخاص الذين يمنحونك الأمل والقوة؟</a:t>
            </a:r>
          </a:p>
          <a:p>
            <a:pPr lvl="1" algn="r" rtl="1">
              <a:buClr>
                <a:schemeClr val="accent4">
                  <a:lumMod val="75000"/>
                </a:schemeClr>
              </a:buClr>
            </a:pPr>
            <a:r>
              <a:rPr lang="ar-SA" sz="2400" spc="0" dirty="0">
                <a:solidFill>
                  <a:schemeClr val="tx1"/>
                </a:solidFill>
                <a:latin typeface="Arial"/>
                <a:cs typeface="Arial"/>
              </a:rPr>
              <a:t>ما اهتماماتك؟</a:t>
            </a:r>
          </a:p>
          <a:p>
            <a:pPr lvl="1" rtl="1"/>
            <a:endParaRPr lang="ar-SA" sz="2400" spc="0" dirty="0">
              <a:solidFill>
                <a:schemeClr val="tx1"/>
              </a:solidFill>
            </a:endParaRPr>
          </a:p>
          <a:p>
            <a:pPr algn="r" rtl="1"/>
            <a:r>
              <a:rPr lang="ar-SA" spc="0" dirty="0" smtClean="0">
                <a:latin typeface="Arial"/>
                <a:cs typeface="Arial"/>
              </a:rPr>
              <a:t> </a:t>
            </a:r>
          </a:p>
        </p:txBody>
      </p:sp>
    </p:spTree>
    <p:extLst>
      <p:ext uri="{BB962C8B-B14F-4D97-AF65-F5344CB8AC3E}">
        <p14:creationId xmlns:p14="http://schemas.microsoft.com/office/powerpoint/2010/main" val="3688071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التقييم القانوني</a:t>
            </a:r>
            <a:endParaRPr spc="0" dirty="0">
              <a:cs typeface="+mn-cs"/>
            </a:endParaRPr>
          </a:p>
        </p:txBody>
      </p:sp>
      <p:sp>
        <p:nvSpPr>
          <p:cNvPr id="3" name="Content Placeholder 2"/>
          <p:cNvSpPr>
            <a:spLocks noGrp="1"/>
          </p:cNvSpPr>
          <p:nvPr>
            <p:ph idx="1"/>
          </p:nvPr>
        </p:nvSpPr>
        <p:spPr>
          <a:xfrm>
            <a:off x="1573924" y="1828800"/>
            <a:ext cx="9720262" cy="4022725"/>
          </a:xfrm>
        </p:spPr>
        <p:txBody>
          <a:bodyPr/>
          <a:lstStyle/>
          <a:p>
            <a:pPr indent="-457200" algn="r" rtl="1">
              <a:buNone/>
            </a:pPr>
            <a:r>
              <a:rPr lang="ar-SA" spc="0" dirty="0" smtClean="0">
                <a:solidFill>
                  <a:schemeClr val="tx1"/>
                </a:solidFill>
                <a:latin typeface="Arial"/>
                <a:cs typeface="Arial"/>
              </a:rPr>
              <a:t>تحديد مصلحة الناجي/الناجية في متابعة الإجراءات القانونية من خلال نظم العدالة المتاحة من خلال:</a:t>
            </a:r>
            <a:r>
              <a:rPr lang="ar-SA" sz="2400" spc="0" dirty="0">
                <a:solidFill>
                  <a:schemeClr val="tx1"/>
                </a:solidFill>
                <a:latin typeface="Arial"/>
                <a:cs typeface="Arial"/>
              </a:rPr>
              <a:t> </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فهم اهتامام الناجي/الناجية في السعي للجوء للعدالة</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معرفة خيارات اللجوء للعدالة في بيئة معينة (رسمية أو غير رسمية)</a:t>
            </a:r>
          </a:p>
        </p:txBody>
      </p:sp>
      <p:sp>
        <p:nvSpPr>
          <p:cNvPr id="4" name="TextBox 3"/>
          <p:cNvSpPr txBox="1"/>
          <p:nvPr/>
        </p:nvSpPr>
        <p:spPr>
          <a:xfrm>
            <a:off x="3459261" y="3903718"/>
            <a:ext cx="6202017" cy="646331"/>
          </a:xfrm>
          <a:prstGeom prst="rect">
            <a:avLst/>
          </a:prstGeom>
          <a:solidFill>
            <a:schemeClr val="accent5">
              <a:lumMod val="40000"/>
              <a:lumOff val="60000"/>
            </a:schemeClr>
          </a:solidFill>
        </p:spPr>
        <p:txBody>
          <a:bodyPr wrap="square" rtlCol="0">
            <a:spAutoFit/>
          </a:bodyPr>
          <a:lstStyle/>
          <a:p>
            <a:pPr algn="ctr" rtl="1"/>
            <a:r>
              <a:rPr lang="ar-SA" dirty="0" smtClean="0">
                <a:latin typeface="Arial"/>
                <a:cs typeface="Arial"/>
              </a:rPr>
              <a:t>وما لم يثر الناجي/الناجية مسألة إبلاغ الحالة للشرطة أو يرغب في رفع دعوة قضائية، فإننا عادةً لا نجري تقييماً للاحتياجات القانونية في التقييم الأولي مع الناجي.</a:t>
            </a:r>
          </a:p>
        </p:txBody>
      </p:sp>
      <p:sp>
        <p:nvSpPr>
          <p:cNvPr id="5" name="TextBox 4"/>
          <p:cNvSpPr txBox="1"/>
          <p:nvPr/>
        </p:nvSpPr>
        <p:spPr>
          <a:xfrm>
            <a:off x="2953166" y="5101062"/>
            <a:ext cx="7182679" cy="461665"/>
          </a:xfrm>
          <a:prstGeom prst="rect">
            <a:avLst/>
          </a:prstGeom>
          <a:noFill/>
        </p:spPr>
        <p:txBody>
          <a:bodyPr wrap="square" rtlCol="0">
            <a:spAutoFit/>
          </a:bodyPr>
          <a:lstStyle/>
          <a:p>
            <a:pPr algn="r" rtl="1"/>
            <a:r>
              <a:rPr lang="ar-SA" sz="2400" dirty="0">
                <a:latin typeface="Arial"/>
                <a:cs typeface="Arial"/>
              </a:rPr>
              <a:t>ليس دورنا الضغط على الناجي/الناجية للحصول على أي خدمات </a:t>
            </a:r>
          </a:p>
        </p:txBody>
      </p:sp>
    </p:spTree>
    <p:extLst>
      <p:ext uri="{BB962C8B-B14F-4D97-AF65-F5344CB8AC3E}">
        <p14:creationId xmlns:p14="http://schemas.microsoft.com/office/powerpoint/2010/main" val="16782563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3823" y="2419659"/>
            <a:ext cx="4769556" cy="1545564"/>
          </a:xfrm>
        </p:spPr>
        <p:txBody>
          <a:bodyPr>
            <a:normAutofit/>
          </a:bodyPr>
          <a:lstStyle/>
          <a:p>
            <a:pPr rtl="1">
              <a:lnSpc>
                <a:spcPct val="100000"/>
              </a:lnSpc>
            </a:pPr>
            <a:r>
              <a:rPr lang="ar-SA" sz="4000" spc="0" dirty="0" smtClean="0">
                <a:latin typeface="Arial"/>
                <a:cs typeface="Arial"/>
              </a:rPr>
              <a:t>النشاط: </a:t>
            </a:r>
            <a:r>
              <a:rPr sz="4000" spc="0" dirty="0"/>
              <a:t/>
            </a:r>
            <a:br>
              <a:rPr sz="4000" spc="0" dirty="0"/>
            </a:br>
            <a:r>
              <a:rPr lang="ar-SA" sz="4000" spc="0" dirty="0" smtClean="0">
                <a:latin typeface="Arial"/>
                <a:cs typeface="Arial"/>
              </a:rPr>
              <a:t>استنتاج الخلاصة</a:t>
            </a:r>
            <a:endParaRPr lang="en-US" sz="4000" spc="0" dirty="0" smtClean="0">
              <a:latin typeface="Arial"/>
              <a:cs typeface="Arial"/>
            </a:endParaRPr>
          </a:p>
        </p:txBody>
      </p:sp>
      <p:sp>
        <p:nvSpPr>
          <p:cNvPr id="3" name="Content Placeholder 2"/>
          <p:cNvSpPr>
            <a:spLocks noGrp="1"/>
          </p:cNvSpPr>
          <p:nvPr>
            <p:ph idx="1"/>
          </p:nvPr>
        </p:nvSpPr>
        <p:spPr>
          <a:xfrm>
            <a:off x="808567" y="1176088"/>
            <a:ext cx="4478866" cy="5053469"/>
          </a:xfrm>
        </p:spPr>
        <p:txBody>
          <a:bodyPr/>
          <a:lstStyle/>
          <a:p>
            <a:pPr marL="0" indent="0" algn="r" rtl="1">
              <a:buNone/>
            </a:pPr>
            <a:r>
              <a:rPr lang="ar-SA" sz="2800" dirty="0">
                <a:solidFill>
                  <a:schemeClr val="tx1"/>
                </a:solidFill>
                <a:latin typeface="Arial"/>
                <a:cs typeface="Arial"/>
              </a:rPr>
              <a:t>في مجموعات من شخصين، سيجري الأشخاص رقم 1 تقييم الصحة والتقييمات النفسية والاجتماعية.  وسيُجري الأشخاص رقم 2 تقييمات السلامة والتقييمات القانونية باستخدام دراسة الحالة المقدمة.  </a:t>
            </a:r>
          </a:p>
        </p:txBody>
      </p:sp>
    </p:spTree>
    <p:extLst>
      <p:ext uri="{BB962C8B-B14F-4D97-AF65-F5344CB8AC3E}">
        <p14:creationId xmlns:p14="http://schemas.microsoft.com/office/powerpoint/2010/main" val="8825876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تقييم الانتحار والتعامل معه</a:t>
            </a:r>
            <a:endParaRPr spc="0" dirty="0">
              <a:cs typeface="+mn-cs"/>
            </a:endParaRPr>
          </a:p>
        </p:txBody>
      </p:sp>
      <p:sp>
        <p:nvSpPr>
          <p:cNvPr id="3" name="Content Placeholder 2"/>
          <p:cNvSpPr>
            <a:spLocks noGrp="1"/>
          </p:cNvSpPr>
          <p:nvPr>
            <p:ph idx="1"/>
          </p:nvPr>
        </p:nvSpPr>
        <p:spPr>
          <a:xfrm>
            <a:off x="1447800" y="2104110"/>
            <a:ext cx="9720262" cy="4022725"/>
          </a:xfrm>
        </p:spPr>
        <p:txBody>
          <a:bodyPr>
            <a:normAutofit fontScale="85000" lnSpcReduction="20000"/>
          </a:bodyPr>
          <a:lstStyle/>
          <a:p>
            <a:pPr algn="r" rtl="1">
              <a:buNone/>
            </a:pPr>
            <a:r>
              <a:rPr lang="ar-SA" sz="2800" spc="0" dirty="0">
                <a:solidFill>
                  <a:schemeClr val="tx1"/>
                </a:solidFill>
                <a:latin typeface="Arial"/>
                <a:cs typeface="Arial"/>
              </a:rPr>
              <a:t>قد يعبر الناجي/الناجية عن الرغبة في الموت أو عدم الاستيقاظ على الإطلاق أو الرغبة في أن تنتهي حياته</a:t>
            </a:r>
            <a:r>
              <a:rPr lang="ar-SA" sz="2800" spc="0" dirty="0" smtClean="0">
                <a:solidFill>
                  <a:schemeClr val="tx1"/>
                </a:solidFill>
                <a:latin typeface="Arial"/>
                <a:cs typeface="Arial"/>
              </a:rPr>
              <a:t>.</a:t>
            </a:r>
            <a:r>
              <a:rPr lang="ar-EG" sz="2800" spc="0" dirty="0" smtClean="0">
                <a:solidFill>
                  <a:schemeClr val="tx1"/>
                </a:solidFill>
                <a:latin typeface="Arial"/>
                <a:cs typeface="Arial"/>
              </a:rPr>
              <a:t> </a:t>
            </a:r>
            <a:r>
              <a:rPr lang="ar-SA" sz="2800" spc="0" dirty="0" smtClean="0">
                <a:solidFill>
                  <a:schemeClr val="tx1"/>
                </a:solidFill>
                <a:latin typeface="Arial"/>
                <a:cs typeface="Arial"/>
              </a:rPr>
              <a:t>هذا </a:t>
            </a:r>
            <a:r>
              <a:rPr lang="ar-SA" sz="2800" spc="0" dirty="0">
                <a:solidFill>
                  <a:schemeClr val="tx1"/>
                </a:solidFill>
                <a:latin typeface="Arial"/>
                <a:cs typeface="Arial"/>
              </a:rPr>
              <a:t>طبيعي.  </a:t>
            </a:r>
          </a:p>
          <a:p>
            <a:pPr algn="r" rtl="1">
              <a:buNone/>
            </a:pPr>
            <a:r>
              <a:rPr lang="ar-SA" sz="2800" spc="0" dirty="0">
                <a:solidFill>
                  <a:schemeClr val="tx1"/>
                </a:solidFill>
                <a:latin typeface="Arial"/>
                <a:cs typeface="Arial"/>
              </a:rPr>
              <a:t>مهمتنا = </a:t>
            </a:r>
          </a:p>
          <a:p>
            <a:pPr algn="r" rtl="1">
              <a:buFont typeface="Arial" pitchFamily="34" charset="0"/>
              <a:buChar char="•"/>
            </a:pPr>
            <a:r>
              <a:rPr lang="ar-SA" sz="2800" spc="0" dirty="0">
                <a:solidFill>
                  <a:schemeClr val="tx1"/>
                </a:solidFill>
                <a:latin typeface="Arial"/>
                <a:cs typeface="Arial"/>
              </a:rPr>
              <a:t>جعل مشاعر الشخص طبيعية</a:t>
            </a:r>
          </a:p>
          <a:p>
            <a:pPr algn="r" rtl="1">
              <a:buFont typeface="Arial" pitchFamily="34" charset="0"/>
              <a:buChar char="•"/>
            </a:pPr>
            <a:r>
              <a:rPr lang="ar-SA" sz="2800" spc="0" dirty="0">
                <a:solidFill>
                  <a:schemeClr val="tx1"/>
                </a:solidFill>
                <a:latin typeface="Arial"/>
                <a:cs typeface="Arial"/>
              </a:rPr>
              <a:t>تحديد ما إذا كانت هذه مجرد أفكار/مشاعر أو إذا كان هناك</a:t>
            </a:r>
          </a:p>
          <a:p>
            <a:pPr algn="r" rtl="1">
              <a:buNone/>
            </a:pPr>
            <a:r>
              <a:rPr lang="ar-SA" sz="2800" spc="0" dirty="0">
                <a:solidFill>
                  <a:schemeClr val="tx1"/>
                </a:solidFill>
                <a:latin typeface="Arial"/>
                <a:cs typeface="Arial"/>
              </a:rPr>
              <a:t>خطر فوري أن هذا الشخص قد ينفذ الشعور الذي لديه</a:t>
            </a:r>
          </a:p>
          <a:p>
            <a:pPr algn="r" rtl="1">
              <a:buFont typeface="Arial" pitchFamily="34" charset="0"/>
              <a:buChar char="•"/>
            </a:pPr>
            <a:r>
              <a:rPr lang="ar-SA" sz="2800" spc="0" dirty="0">
                <a:solidFill>
                  <a:schemeClr val="tx1"/>
                </a:solidFill>
                <a:latin typeface="Arial"/>
                <a:cs typeface="Arial"/>
              </a:rPr>
              <a:t>التخطيط لكيفية الحفاظ على سلامة الشخص </a:t>
            </a:r>
          </a:p>
          <a:p>
            <a:pPr algn="r" rtl="1">
              <a:buFont typeface="Arial" pitchFamily="34" charset="0"/>
              <a:buChar char="•"/>
            </a:pPr>
            <a:r>
              <a:rPr lang="ar-SA" sz="2800" spc="0" dirty="0">
                <a:solidFill>
                  <a:schemeClr val="tx1"/>
                </a:solidFill>
                <a:latin typeface="Arial"/>
                <a:cs typeface="Arial"/>
              </a:rPr>
              <a:t>نحن لا نحكم أو نقول للشخص أنه لا ينبغي أن تكون لديه هذه الأفكار/الشعور. </a:t>
            </a:r>
          </a:p>
          <a:p>
            <a:pPr rtl="1">
              <a:buNone/>
            </a:pPr>
            <a:endParaRPr lang="ar-SA" sz="2800" spc="0" dirty="0">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0022" y="2419659"/>
            <a:ext cx="4769556" cy="1545564"/>
          </a:xfrm>
        </p:spPr>
        <p:txBody>
          <a:bodyPr/>
          <a:lstStyle/>
          <a:p>
            <a:pPr rtl="1" eaLnBrk="1" fontAlgn="auto" hangingPunct="1">
              <a:spcAft>
                <a:spcPts val="0"/>
              </a:spcAft>
              <a:defRPr/>
            </a:pPr>
            <a:r>
              <a:rPr lang="ar-SA" spc="0" smtClean="0">
                <a:latin typeface="Arial"/>
                <a:cs typeface="+mn-cs"/>
              </a:rPr>
              <a:t>الأهداف </a:t>
            </a:r>
          </a:p>
        </p:txBody>
      </p:sp>
      <p:sp>
        <p:nvSpPr>
          <p:cNvPr id="3" name="Content Placeholder 2"/>
          <p:cNvSpPr>
            <a:spLocks noGrp="1"/>
          </p:cNvSpPr>
          <p:nvPr>
            <p:ph idx="1"/>
          </p:nvPr>
        </p:nvSpPr>
        <p:spPr>
          <a:xfrm>
            <a:off x="808567" y="860778"/>
            <a:ext cx="4478866" cy="5053469"/>
          </a:xfrm>
        </p:spPr>
        <p:txBody>
          <a:bodyPr rtlCol="0"/>
          <a:lstStyle/>
          <a:p>
            <a:pPr lvl="0" algn="r" rtl="1">
              <a:buClr>
                <a:srgbClr val="ADBD76"/>
              </a:buClr>
              <a:buFont typeface="Wingdings" panose="05000000000000000000" pitchFamily="2" charset="2"/>
              <a:buChar char=""/>
            </a:pPr>
            <a:r>
              <a:rPr lang="ar-SA" sz="2400" dirty="0">
                <a:solidFill>
                  <a:schemeClr val="tx1"/>
                </a:solidFill>
                <a:latin typeface="Arial"/>
                <a:cs typeface="+mn-cs"/>
              </a:rPr>
              <a:t>استخدام الاتصالات الداعمة لتسهيل الإفصاح</a:t>
            </a:r>
          </a:p>
          <a:p>
            <a:pPr lvl="0" algn="r" rtl="1">
              <a:buClr>
                <a:srgbClr val="ADBD76"/>
              </a:buClr>
              <a:buFont typeface="Wingdings" panose="05000000000000000000" pitchFamily="2" charset="2"/>
              <a:buChar char=""/>
            </a:pPr>
            <a:r>
              <a:rPr lang="ar-SA" sz="2400" dirty="0">
                <a:solidFill>
                  <a:schemeClr val="tx1"/>
                </a:solidFill>
                <a:latin typeface="Arial"/>
                <a:cs typeface="+mn-cs"/>
              </a:rPr>
              <a:t>تطوير فهم حالة وسياق الناجي/الناجية</a:t>
            </a:r>
          </a:p>
          <a:p>
            <a:pPr lvl="0" algn="r" rtl="1">
              <a:buClr>
                <a:srgbClr val="ADBD76"/>
              </a:buClr>
              <a:buFont typeface="Wingdings" panose="05000000000000000000" pitchFamily="2" charset="2"/>
              <a:buChar char=""/>
            </a:pPr>
            <a:r>
              <a:rPr lang="ar-SA" sz="2400" dirty="0">
                <a:solidFill>
                  <a:schemeClr val="tx1"/>
                </a:solidFill>
                <a:latin typeface="Arial"/>
                <a:cs typeface="+mn-cs"/>
              </a:rPr>
              <a:t>إجراء تقييم شامل لاحتياجات الناجي/الناجية</a:t>
            </a:r>
          </a:p>
          <a:p>
            <a:pPr lvl="0" rtl="1">
              <a:buClr>
                <a:srgbClr val="ADBD76"/>
              </a:buClr>
              <a:buFont typeface="Wingdings" panose="05000000000000000000" pitchFamily="2" charset="2"/>
              <a:buChar char=""/>
            </a:pPr>
            <a:endParaRPr lang="ar-SA" sz="2400" dirty="0">
              <a:solidFill>
                <a:schemeClr val="tx1"/>
              </a:solidFill>
              <a:cs typeface="+mn-cs"/>
            </a:endParaRPr>
          </a:p>
        </p:txBody>
      </p:sp>
      <p:sp>
        <p:nvSpPr>
          <p:cNvPr id="5" name="Rectangle 4"/>
          <p:cNvSpPr/>
          <p:nvPr/>
        </p:nvSpPr>
        <p:spPr>
          <a:xfrm>
            <a:off x="6767513" y="2144713"/>
            <a:ext cx="4868862" cy="2089150"/>
          </a:xfrm>
          <a:prstGeom prst="rect">
            <a:avLst/>
          </a:prstGeom>
          <a:noFill/>
          <a:ln w="76200" cmpd="sng">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عوامل الخطر للانتحار</a:t>
            </a:r>
            <a:endParaRPr lang="ar-SA" spc="0" dirty="0" smtClean="0">
              <a:latin typeface="Arial"/>
              <a:cs typeface="+mn-cs"/>
            </a:endParaRPr>
          </a:p>
        </p:txBody>
      </p:sp>
      <p:sp>
        <p:nvSpPr>
          <p:cNvPr id="4" name="Content Placeholder 3"/>
          <p:cNvSpPr>
            <a:spLocks noGrp="1"/>
          </p:cNvSpPr>
          <p:nvPr>
            <p:ph idx="1"/>
          </p:nvPr>
        </p:nvSpPr>
        <p:spPr>
          <a:xfrm>
            <a:off x="1515005" y="1813032"/>
            <a:ext cx="9720262" cy="4022725"/>
          </a:xfrm>
        </p:spPr>
        <p:txBody>
          <a:bodyPr>
            <a:noAutofit/>
          </a:bodyPr>
          <a:lstStyle/>
          <a:p>
            <a:pPr indent="-457200" algn="r" rtl="1">
              <a:buFont typeface="Arial"/>
              <a:buChar char="•"/>
            </a:pPr>
            <a:r>
              <a:rPr lang="ar-SA" sz="1800" spc="0" dirty="0">
                <a:solidFill>
                  <a:srgbClr val="000000"/>
                </a:solidFill>
                <a:latin typeface="Arial"/>
                <a:cs typeface="Arial"/>
              </a:rPr>
              <a:t>محاولة (محاولات) الانتحار السابقة</a:t>
            </a:r>
          </a:p>
          <a:p>
            <a:pPr indent="-457200" algn="r" rtl="1">
              <a:buFont typeface="Arial"/>
              <a:buChar char="•"/>
            </a:pPr>
            <a:r>
              <a:rPr lang="ar-SA" sz="1800" spc="0" dirty="0">
                <a:solidFill>
                  <a:srgbClr val="000000"/>
                </a:solidFill>
                <a:latin typeface="Arial"/>
                <a:cs typeface="Arial"/>
              </a:rPr>
              <a:t>وجود سوابق عائلية للانتحار</a:t>
            </a:r>
          </a:p>
          <a:p>
            <a:pPr indent="-457200" algn="r" rtl="1">
              <a:buFont typeface="Arial"/>
              <a:buChar char="•"/>
            </a:pPr>
            <a:r>
              <a:rPr lang="ar-SA" sz="1800" spc="0" dirty="0">
                <a:solidFill>
                  <a:srgbClr val="000000"/>
                </a:solidFill>
                <a:latin typeface="Arial"/>
                <a:cs typeface="Arial"/>
              </a:rPr>
              <a:t>سوابق التعرض للعنف</a:t>
            </a:r>
          </a:p>
          <a:p>
            <a:pPr indent="-457200" algn="r" rtl="1">
              <a:buFont typeface="Arial"/>
              <a:buChar char="•"/>
            </a:pPr>
            <a:r>
              <a:rPr lang="ar-SA" sz="1800" spc="0" dirty="0">
                <a:solidFill>
                  <a:srgbClr val="000000"/>
                </a:solidFill>
                <a:latin typeface="Arial"/>
                <a:cs typeface="Arial"/>
              </a:rPr>
              <a:t>سوابق الاضطرابات النفسية، وخاصة الاكتئاب السريري</a:t>
            </a:r>
          </a:p>
          <a:p>
            <a:pPr indent="-457200" algn="r" rtl="1">
              <a:buFont typeface="Arial"/>
              <a:buChar char="•"/>
            </a:pPr>
            <a:r>
              <a:rPr lang="ar-SA" sz="1800" spc="0" dirty="0">
                <a:solidFill>
                  <a:srgbClr val="000000"/>
                </a:solidFill>
                <a:latin typeface="Arial"/>
                <a:cs typeface="Arial"/>
              </a:rPr>
              <a:t>سوابق سوء استخدام الكحول وتعاطي المخدرات</a:t>
            </a:r>
          </a:p>
          <a:p>
            <a:pPr indent="-457200" algn="r" rtl="1">
              <a:buFont typeface="Arial"/>
              <a:buChar char="•"/>
            </a:pPr>
            <a:r>
              <a:rPr lang="ar-SA" sz="1800" spc="0" dirty="0">
                <a:solidFill>
                  <a:srgbClr val="000000"/>
                </a:solidFill>
                <a:latin typeface="Arial"/>
                <a:cs typeface="Arial"/>
              </a:rPr>
              <a:t>مشاعر اليأس</a:t>
            </a:r>
          </a:p>
          <a:p>
            <a:pPr indent="-457200" algn="r" rtl="1">
              <a:buFont typeface="Arial"/>
              <a:buChar char="•"/>
            </a:pPr>
            <a:r>
              <a:rPr lang="ar-SA" sz="1800" spc="0" dirty="0">
                <a:solidFill>
                  <a:srgbClr val="000000"/>
                </a:solidFill>
                <a:latin typeface="Arial"/>
                <a:cs typeface="Arial"/>
              </a:rPr>
              <a:t>اتجاهات متهورة أو عدوانية</a:t>
            </a:r>
          </a:p>
          <a:p>
            <a:pPr indent="-457200" algn="r" rtl="1">
              <a:buFont typeface="Arial"/>
              <a:buChar char="•"/>
            </a:pPr>
            <a:r>
              <a:rPr lang="ar-SA" sz="1800" spc="0" dirty="0">
                <a:solidFill>
                  <a:srgbClr val="000000"/>
                </a:solidFill>
                <a:latin typeface="Arial"/>
                <a:cs typeface="Arial"/>
              </a:rPr>
              <a:t>عوامل انتشار الانتحار المحلية</a:t>
            </a:r>
          </a:p>
          <a:p>
            <a:pPr indent="-457200" algn="r" rtl="1">
              <a:buFont typeface="Arial"/>
              <a:buChar char="•"/>
            </a:pPr>
            <a:r>
              <a:rPr lang="ar-SA" sz="1800" spc="0" dirty="0">
                <a:solidFill>
                  <a:srgbClr val="000000"/>
                </a:solidFill>
                <a:latin typeface="Arial"/>
                <a:cs typeface="Arial"/>
              </a:rPr>
              <a:t>العزلة، الشعور بالانعزال عن الآخرين</a:t>
            </a:r>
          </a:p>
          <a:p>
            <a:pPr indent="-457200" algn="r" rtl="1">
              <a:buFont typeface="Arial"/>
              <a:buChar char="•"/>
            </a:pPr>
            <a:r>
              <a:rPr lang="ar-SA" sz="1800" spc="0" dirty="0">
                <a:solidFill>
                  <a:srgbClr val="000000"/>
                </a:solidFill>
                <a:latin typeface="Arial"/>
                <a:cs typeface="Arial"/>
              </a:rPr>
              <a:t>الخسارة (في العلاقات أو الاجتماعية أو في العمل أو المالية)</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تقييم مخاطر الانتحار</a:t>
            </a:r>
            <a:endParaRPr spc="0" dirty="0">
              <a:cs typeface="+mn-cs"/>
            </a:endParaRPr>
          </a:p>
        </p:txBody>
      </p:sp>
      <p:sp>
        <p:nvSpPr>
          <p:cNvPr id="3" name="Content Placeholder 2"/>
          <p:cNvSpPr>
            <a:spLocks noGrp="1"/>
          </p:cNvSpPr>
          <p:nvPr>
            <p:ph idx="1"/>
          </p:nvPr>
        </p:nvSpPr>
        <p:spPr>
          <a:xfrm>
            <a:off x="1447800" y="2104110"/>
            <a:ext cx="9720262" cy="4022725"/>
          </a:xfrm>
        </p:spPr>
        <p:txBody>
          <a:bodyPr>
            <a:normAutofit/>
          </a:bodyPr>
          <a:lstStyle/>
          <a:p>
            <a:pPr lvl="0" algn="r" rtl="1"/>
            <a:r>
              <a:rPr lang="ar-SA" sz="4000" spc="0" dirty="0">
                <a:solidFill>
                  <a:schemeClr val="tx1"/>
                </a:solidFill>
                <a:latin typeface="Arial"/>
                <a:cs typeface="Arial"/>
              </a:rPr>
              <a:t>الخطوة 1: تقييم الأفكار الانتحارية الحالية/السابقة</a:t>
            </a:r>
          </a:p>
          <a:p>
            <a:pPr lvl="0" algn="r" rtl="1"/>
            <a:r>
              <a:rPr lang="ar-SA" sz="4000" spc="0" dirty="0">
                <a:solidFill>
                  <a:schemeClr val="tx1"/>
                </a:solidFill>
                <a:latin typeface="Arial"/>
                <a:cs typeface="Arial"/>
              </a:rPr>
              <a:t>الخطوة 2: تقييم المخاطر: قوة الفتك واحتياجات السلامة </a:t>
            </a:r>
          </a:p>
          <a:p>
            <a:pPr lvl="0" algn="r" rtl="1"/>
            <a:r>
              <a:rPr lang="ar-SA" sz="4000" spc="0" dirty="0">
                <a:solidFill>
                  <a:schemeClr val="tx1"/>
                </a:solidFill>
                <a:latin typeface="Arial"/>
                <a:cs typeface="Arial"/>
              </a:rPr>
              <a:t>الخطوة 3: التعامل مع المشاعر وتقديم الدعم</a:t>
            </a:r>
          </a:p>
          <a:p>
            <a:pPr lvl="0" algn="r" rtl="1"/>
            <a:r>
              <a:rPr lang="ar-SA" sz="4000" spc="0" dirty="0">
                <a:solidFill>
                  <a:schemeClr val="tx1"/>
                </a:solidFill>
                <a:latin typeface="Arial"/>
                <a:cs typeface="Arial"/>
              </a:rPr>
              <a:t>الخطوة 4: وضع اتفاق سلامة </a:t>
            </a:r>
          </a:p>
          <a:p>
            <a:pPr rtl="1"/>
            <a:endParaRPr lang="ar-SA" spc="0" dirty="0">
              <a:solidFill>
                <a:schemeClr val="tx1"/>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تقييم مخاطر </a:t>
            </a:r>
            <a:r>
              <a:rPr lang="ar-SA" spc="0" dirty="0" smtClean="0">
                <a:cs typeface="+mn-cs"/>
              </a:rPr>
              <a:t>الانتحار</a:t>
            </a:r>
            <a:r>
              <a:rPr lang="ar-EG" spc="0" dirty="0" smtClean="0">
                <a:cs typeface="+mn-cs"/>
              </a:rPr>
              <a:t>:</a:t>
            </a:r>
            <a:r>
              <a:rPr lang="ar-SA" spc="0" dirty="0" smtClean="0">
                <a:latin typeface="Arial"/>
                <a:cs typeface="+mn-cs"/>
              </a:rPr>
              <a:t> الخطوة 1 </a:t>
            </a:r>
          </a:p>
        </p:txBody>
      </p:sp>
      <p:sp>
        <p:nvSpPr>
          <p:cNvPr id="3" name="Content Placeholder 2"/>
          <p:cNvSpPr>
            <a:spLocks noGrp="1"/>
          </p:cNvSpPr>
          <p:nvPr>
            <p:ph idx="1"/>
          </p:nvPr>
        </p:nvSpPr>
        <p:spPr>
          <a:xfrm>
            <a:off x="1447800" y="2112578"/>
            <a:ext cx="9720262" cy="4022725"/>
          </a:xfrm>
        </p:spPr>
        <p:txBody>
          <a:bodyPr/>
          <a:lstStyle/>
          <a:p>
            <a:pPr algn="r" rtl="1"/>
            <a:r>
              <a:rPr lang="ar-SA" sz="2400" b="1" spc="0" dirty="0">
                <a:solidFill>
                  <a:schemeClr val="tx1"/>
                </a:solidFill>
                <a:latin typeface="Arial"/>
                <a:cs typeface="Arial"/>
              </a:rPr>
              <a:t>الخطوة 1: تقييم الأفكار الانتحارية الحالية/السابقة</a:t>
            </a:r>
          </a:p>
          <a:p>
            <a:pPr algn="r" rtl="1">
              <a:buFont typeface="Arial" pitchFamily="34" charset="0"/>
              <a:buChar char="•"/>
            </a:pPr>
            <a:r>
              <a:rPr lang="ar-SA" sz="2000" spc="0" dirty="0" smtClean="0">
                <a:solidFill>
                  <a:schemeClr val="tx1"/>
                </a:solidFill>
                <a:latin typeface="Arial"/>
                <a:cs typeface="Arial"/>
              </a:rPr>
              <a:t>اطرح </a:t>
            </a:r>
            <a:r>
              <a:rPr lang="ar-SA" sz="2000" spc="0" dirty="0">
                <a:solidFill>
                  <a:schemeClr val="tx1"/>
                </a:solidFill>
                <a:latin typeface="Arial"/>
                <a:cs typeface="Arial"/>
              </a:rPr>
              <a:t>على الشخص الأسئلة التي يمكن أن تساعدك على تقييم أفكاره الانتحارية الحالية والسابقة.</a:t>
            </a:r>
          </a:p>
          <a:p>
            <a:pPr algn="r" rtl="1">
              <a:buFont typeface="Arial" pitchFamily="34" charset="0"/>
              <a:buChar char="•"/>
            </a:pPr>
            <a:r>
              <a:rPr lang="ar-SA" sz="2000" spc="0" dirty="0">
                <a:solidFill>
                  <a:schemeClr val="tx1"/>
                </a:solidFill>
                <a:latin typeface="Arial"/>
                <a:cs typeface="Arial"/>
              </a:rPr>
              <a:t>واستناداً إلى ردود الشخص، قد تحتاج أو لا تحتاج إلى مواصلة تقييم مخاطر الانتحار. </a:t>
            </a:r>
          </a:p>
          <a:p>
            <a:pPr algn="r" rtl="1">
              <a:buFont typeface="Wingdings" panose="05000000000000000000" pitchFamily="2" charset="2"/>
              <a:buChar char="×"/>
            </a:pPr>
            <a:r>
              <a:rPr lang="ar-SA" sz="2000" spc="0" dirty="0">
                <a:solidFill>
                  <a:schemeClr val="tx1"/>
                </a:solidFill>
                <a:latin typeface="Arial"/>
                <a:cs typeface="Arial"/>
              </a:rPr>
              <a:t> إذا كانت الإجابة "لا"، وليس هناك أي علامات على أنه ينوي إيذاء أو قتل نفسه، فمن المرجح أن خطر الانتحار أو إيذاء النفس منخفض. </a:t>
            </a:r>
          </a:p>
          <a:p>
            <a:pPr algn="r" rtl="1">
              <a:buFont typeface="Wingdings" panose="05000000000000000000" pitchFamily="2" charset="2"/>
              <a:buChar char="×"/>
            </a:pPr>
            <a:r>
              <a:rPr lang="ar-SA" sz="2000" spc="0" dirty="0">
                <a:solidFill>
                  <a:schemeClr val="tx1"/>
                </a:solidFill>
                <a:latin typeface="Arial"/>
                <a:cs typeface="Arial"/>
              </a:rPr>
              <a:t>إذا أجاب الناجي/الناجية بـ "نعم" عن أي من الأسئلة، فانتقل إلى الخطوة التالية.</a:t>
            </a:r>
          </a:p>
          <a:p>
            <a:pPr rtl="1">
              <a:buFont typeface="Arial" pitchFamily="34" charset="0"/>
              <a:buChar char="•"/>
            </a:pPr>
            <a:endParaRPr lang="ar-SA" sz="2000" spc="0" dirty="0">
              <a:solidFill>
                <a:schemeClr val="tx1"/>
              </a:solidFill>
            </a:endParaRPr>
          </a:p>
          <a:p>
            <a:pPr rtl="1"/>
            <a:endParaRPr lang="ar-SA" spc="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تقييم مخاطر الانتحار</a:t>
            </a:r>
            <a:r>
              <a:rPr lang="ar-EG" spc="0" dirty="0">
                <a:cs typeface="+mn-cs"/>
              </a:rPr>
              <a:t>:</a:t>
            </a:r>
            <a:r>
              <a:rPr lang="ar-SA" spc="0" dirty="0">
                <a:latin typeface="Arial"/>
                <a:cs typeface="+mn-cs"/>
              </a:rPr>
              <a:t> الخطوة </a:t>
            </a:r>
            <a:r>
              <a:rPr lang="en-US" spc="0" dirty="0">
                <a:latin typeface="Arial"/>
                <a:cs typeface="+mn-cs"/>
              </a:rPr>
              <a:t>2</a:t>
            </a:r>
            <a:endParaRPr spc="0" dirty="0">
              <a:cs typeface="+mn-cs"/>
            </a:endParaRPr>
          </a:p>
        </p:txBody>
      </p:sp>
      <p:sp>
        <p:nvSpPr>
          <p:cNvPr id="3" name="Content Placeholder 2"/>
          <p:cNvSpPr>
            <a:spLocks noGrp="1"/>
          </p:cNvSpPr>
          <p:nvPr>
            <p:ph idx="1"/>
          </p:nvPr>
        </p:nvSpPr>
        <p:spPr>
          <a:xfrm>
            <a:off x="1447800" y="2104110"/>
            <a:ext cx="9720262" cy="4022725"/>
          </a:xfrm>
        </p:spPr>
        <p:txBody>
          <a:bodyPr/>
          <a:lstStyle/>
          <a:p>
            <a:pPr algn="r" rtl="1"/>
            <a:r>
              <a:rPr lang="ar-SA" sz="2400" b="1" spc="0" dirty="0">
                <a:solidFill>
                  <a:schemeClr val="tx1"/>
                </a:solidFill>
                <a:latin typeface="Arial"/>
                <a:cs typeface="+mn-cs"/>
              </a:rPr>
              <a:t>الخطوة 2: تقييم المخاطر: الفتك واحتياجات السلامة</a:t>
            </a:r>
            <a:endParaRPr lang="ar-SA" sz="2000" spc="0" dirty="0">
              <a:solidFill>
                <a:schemeClr val="tx1"/>
              </a:solidFill>
              <a:cs typeface="+mn-cs"/>
            </a:endParaRPr>
          </a:p>
          <a:p>
            <a:pPr algn="r" rtl="1">
              <a:buFont typeface="Arial" pitchFamily="34" charset="0"/>
              <a:buChar char="•"/>
            </a:pPr>
            <a:r>
              <a:rPr lang="ar-SA" spc="0" dirty="0">
                <a:solidFill>
                  <a:schemeClr val="tx1"/>
                </a:solidFill>
                <a:latin typeface="Arial"/>
                <a:cs typeface="+mn-cs"/>
              </a:rPr>
              <a:t>  تحديد ما إذا كانت لدى الشخص خطة لكيفية إيذاء نفسه  </a:t>
            </a:r>
          </a:p>
          <a:p>
            <a:pPr algn="r" rtl="1">
              <a:buFont typeface="Arial" pitchFamily="34" charset="0"/>
              <a:buChar char="•"/>
            </a:pPr>
            <a:r>
              <a:rPr lang="ar-SA" spc="0" dirty="0">
                <a:solidFill>
                  <a:schemeClr val="tx1"/>
                </a:solidFill>
                <a:latin typeface="Arial"/>
                <a:cs typeface="+mn-cs"/>
              </a:rPr>
              <a:t> </a:t>
            </a:r>
            <a:r>
              <a:rPr lang="ar-SA" spc="0" dirty="0">
                <a:solidFill>
                  <a:schemeClr val="tx1"/>
                </a:solidFill>
                <a:cs typeface="+mn-cs"/>
              </a:rPr>
              <a:t>تقييم </a:t>
            </a:r>
            <a:r>
              <a:rPr lang="ar-SA" b="1" spc="0" dirty="0">
                <a:solidFill>
                  <a:schemeClr val="tx1"/>
                </a:solidFill>
                <a:cs typeface="+mn-cs"/>
              </a:rPr>
              <a:t>محاولات الانتحار</a:t>
            </a:r>
            <a:r>
              <a:rPr lang="ar-SA" spc="0" dirty="0">
                <a:solidFill>
                  <a:schemeClr val="tx1"/>
                </a:solidFill>
                <a:cs typeface="+mn-cs"/>
              </a:rPr>
              <a:t> السابقة</a:t>
            </a:r>
            <a:endParaRPr lang="ar-SA" spc="0" dirty="0">
              <a:solidFill>
                <a:schemeClr val="tx1"/>
              </a:solidFill>
              <a:latin typeface="Arial"/>
              <a:cs typeface="+mn-cs"/>
            </a:endParaRPr>
          </a:p>
          <a:p>
            <a:pPr algn="r" rtl="1">
              <a:buFont typeface="Arial" pitchFamily="34" charset="0"/>
              <a:buChar char="•"/>
            </a:pPr>
            <a:r>
              <a:rPr lang="ar-SA" b="1" spc="0" dirty="0">
                <a:solidFill>
                  <a:schemeClr val="tx1"/>
                </a:solidFill>
                <a:latin typeface="Arial"/>
                <a:cs typeface="+mn-cs"/>
              </a:rPr>
              <a:t>  تشير هذه إلى خطر أكبر بأن الشخص سوف ينفذ أفكاره </a:t>
            </a:r>
          </a:p>
          <a:p>
            <a:pPr algn="r" rtl="1">
              <a:buFont typeface="Wingdings" panose="05000000000000000000" pitchFamily="2" charset="2"/>
              <a:buChar char="×"/>
            </a:pPr>
            <a:r>
              <a:rPr lang="ar-SA" spc="0" dirty="0" smtClean="0">
                <a:solidFill>
                  <a:schemeClr val="tx1"/>
                </a:solidFill>
                <a:latin typeface="Arial"/>
                <a:cs typeface="+mn-cs"/>
              </a:rPr>
              <a:t>  </a:t>
            </a:r>
            <a:r>
              <a:rPr lang="ar-SA" spc="0" dirty="0">
                <a:solidFill>
                  <a:schemeClr val="tx1"/>
                </a:solidFill>
                <a:latin typeface="Arial"/>
                <a:cs typeface="+mn-cs"/>
              </a:rPr>
              <a:t>إذا كان الشخص قادراً على شرح خطة و/أو هناك محاولات انتحار سابقة، فانتقل إلى الخطوة 3. </a:t>
            </a:r>
          </a:p>
          <a:p>
            <a:pPr algn="r" rtl="1">
              <a:buFont typeface="Wingdings" panose="05000000000000000000" pitchFamily="2" charset="2"/>
              <a:buChar char="×"/>
            </a:pPr>
            <a:r>
              <a:rPr lang="ar-SA" spc="0" dirty="0">
                <a:solidFill>
                  <a:schemeClr val="tx1"/>
                </a:solidFill>
                <a:latin typeface="Arial"/>
                <a:cs typeface="+mn-cs"/>
              </a:rPr>
              <a:t>  إذا كان الشخص غير قادر على شرح خطة، فادعم الشخص من خلال استكشاف إستراتيجيات للتكيف وإذا لزم الأمر انتقل إلى الخطوة 4 (وضع اتفاق سلامة)</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تقييم مخاطر الانتحار</a:t>
            </a:r>
            <a:r>
              <a:rPr lang="ar-EG" spc="0" dirty="0">
                <a:cs typeface="+mn-cs"/>
              </a:rPr>
              <a:t>:</a:t>
            </a:r>
            <a:r>
              <a:rPr lang="ar-SA" spc="0" dirty="0">
                <a:latin typeface="Arial"/>
                <a:cs typeface="+mn-cs"/>
              </a:rPr>
              <a:t> الخطوة </a:t>
            </a:r>
            <a:r>
              <a:rPr lang="en-US" spc="0" dirty="0">
                <a:latin typeface="Arial"/>
                <a:cs typeface="+mn-cs"/>
              </a:rPr>
              <a:t>3</a:t>
            </a:r>
            <a:endParaRPr spc="0" dirty="0">
              <a:cs typeface="+mn-cs"/>
            </a:endParaRPr>
          </a:p>
        </p:txBody>
      </p:sp>
      <p:sp>
        <p:nvSpPr>
          <p:cNvPr id="3" name="Content Placeholder 2"/>
          <p:cNvSpPr>
            <a:spLocks noGrp="1"/>
          </p:cNvSpPr>
          <p:nvPr>
            <p:ph idx="1"/>
          </p:nvPr>
        </p:nvSpPr>
        <p:spPr>
          <a:xfrm>
            <a:off x="1447800" y="2104110"/>
            <a:ext cx="9720262" cy="4022725"/>
          </a:xfrm>
        </p:spPr>
        <p:txBody>
          <a:bodyPr/>
          <a:lstStyle/>
          <a:p>
            <a:pPr algn="r" rtl="1"/>
            <a:r>
              <a:rPr lang="ar-SA" sz="2400" b="1" spc="0" dirty="0">
                <a:solidFill>
                  <a:schemeClr val="tx1"/>
                </a:solidFill>
                <a:latin typeface="Arial"/>
                <a:cs typeface="Arial"/>
              </a:rPr>
              <a:t>الخطوة 3: التعامل مع المشاعر وتقديم الدعم</a:t>
            </a:r>
            <a:endParaRPr lang="ar-SA" sz="2000" spc="0" dirty="0">
              <a:solidFill>
                <a:schemeClr val="tx1"/>
              </a:solidFill>
            </a:endParaRPr>
          </a:p>
          <a:p>
            <a:pPr algn="r" rtl="1">
              <a:buFont typeface="Arial" pitchFamily="34" charset="0"/>
              <a:buChar char="•"/>
            </a:pPr>
            <a:r>
              <a:rPr lang="ar-SA" spc="0" dirty="0">
                <a:solidFill>
                  <a:schemeClr val="tx1"/>
                </a:solidFill>
                <a:latin typeface="Arial"/>
                <a:cs typeface="Arial"/>
              </a:rPr>
              <a:t>  الاعتراف بشجاعته للمشاركة معك  </a:t>
            </a:r>
          </a:p>
          <a:p>
            <a:pPr algn="r" rtl="1">
              <a:buFont typeface="Arial" pitchFamily="34" charset="0"/>
              <a:buChar char="•"/>
            </a:pPr>
            <a:r>
              <a:rPr lang="ar-SA" spc="0" dirty="0">
                <a:solidFill>
                  <a:schemeClr val="tx1"/>
                </a:solidFill>
                <a:latin typeface="Arial"/>
                <a:cs typeface="Arial"/>
              </a:rPr>
              <a:t>  تطبيع مشاعره - التعبير عن أنك تفهم شعوره بالكثير من الألم </a:t>
            </a:r>
          </a:p>
          <a:p>
            <a:pPr algn="r" rtl="1">
              <a:buFont typeface="Arial" pitchFamily="34" charset="0"/>
              <a:buChar char="•"/>
            </a:pPr>
            <a:r>
              <a:rPr lang="ar-SA" spc="0" dirty="0">
                <a:solidFill>
                  <a:schemeClr val="tx1"/>
                </a:solidFill>
                <a:latin typeface="Arial"/>
                <a:cs typeface="Arial"/>
              </a:rPr>
              <a:t> تكرير قول إنك هنا لدعمه </a:t>
            </a:r>
          </a:p>
          <a:p>
            <a:pPr algn="r" rtl="1">
              <a:buFont typeface="Arial" pitchFamily="34" charset="0"/>
              <a:buChar char="•"/>
            </a:pPr>
            <a:r>
              <a:rPr lang="ar-SA" spc="0" dirty="0">
                <a:solidFill>
                  <a:schemeClr val="tx1"/>
                </a:solidFill>
                <a:latin typeface="Arial"/>
                <a:cs typeface="Arial"/>
              </a:rPr>
              <a:t> الوضوح بخصوص أن من المهم بالنسبة لك أن لا يؤذي نفسه </a:t>
            </a:r>
          </a:p>
          <a:p>
            <a:pPr algn="r" rtl="1">
              <a:buFont typeface="Arial" pitchFamily="34" charset="0"/>
              <a:buChar char="•"/>
            </a:pPr>
            <a:r>
              <a:rPr lang="ar-SA" spc="0" dirty="0">
                <a:solidFill>
                  <a:schemeClr val="tx1"/>
                </a:solidFill>
                <a:latin typeface="Arial"/>
                <a:cs typeface="Arial"/>
              </a:rPr>
              <a:t>  التواصل بشأن أنك ترغب في وضع خطة معاً لمساعدة الشخص على عدم القيام بذلك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تقييم مخاطر الانتحار</a:t>
            </a:r>
            <a:r>
              <a:rPr lang="ar-EG" spc="0" dirty="0">
                <a:cs typeface="+mn-cs"/>
              </a:rPr>
              <a:t>:</a:t>
            </a:r>
            <a:r>
              <a:rPr lang="ar-SA" spc="0" dirty="0">
                <a:latin typeface="Arial"/>
                <a:cs typeface="+mn-cs"/>
              </a:rPr>
              <a:t> الخطوة </a:t>
            </a:r>
            <a:r>
              <a:rPr lang="en-US" spc="0" dirty="0">
                <a:latin typeface="Arial"/>
                <a:cs typeface="+mn-cs"/>
              </a:rPr>
              <a:t>4</a:t>
            </a:r>
            <a:endParaRPr spc="0" dirty="0">
              <a:cs typeface="+mn-cs"/>
            </a:endParaRPr>
          </a:p>
        </p:txBody>
      </p:sp>
      <p:sp>
        <p:nvSpPr>
          <p:cNvPr id="3" name="Content Placeholder 2"/>
          <p:cNvSpPr>
            <a:spLocks noGrp="1"/>
          </p:cNvSpPr>
          <p:nvPr>
            <p:ph idx="1"/>
          </p:nvPr>
        </p:nvSpPr>
        <p:spPr>
          <a:xfrm>
            <a:off x="1447800" y="2104110"/>
            <a:ext cx="9720262" cy="4022725"/>
          </a:xfrm>
        </p:spPr>
        <p:txBody>
          <a:bodyPr/>
          <a:lstStyle/>
          <a:p>
            <a:pPr algn="r" rtl="1"/>
            <a:r>
              <a:rPr lang="ar-SA" sz="2400" b="1" spc="0" dirty="0">
                <a:solidFill>
                  <a:schemeClr val="tx1"/>
                </a:solidFill>
                <a:latin typeface="Arial"/>
                <a:cs typeface="Arial"/>
              </a:rPr>
              <a:t>الخطوة 4: وضع اتفاق سلامة </a:t>
            </a:r>
            <a:endParaRPr lang="ar-SA" sz="2000" spc="0" dirty="0">
              <a:solidFill>
                <a:schemeClr val="tx1"/>
              </a:solidFill>
            </a:endParaRPr>
          </a:p>
          <a:p>
            <a:pPr algn="r" rtl="1">
              <a:buFont typeface="Arial" pitchFamily="34" charset="0"/>
              <a:buChar char="•"/>
            </a:pPr>
            <a:r>
              <a:rPr lang="ar-SA" spc="0" dirty="0">
                <a:solidFill>
                  <a:schemeClr val="tx1"/>
                </a:solidFill>
                <a:latin typeface="Arial"/>
                <a:cs typeface="Arial"/>
              </a:rPr>
              <a:t>  يساعد الشخص على التوصل إلى إستراتيجيات التخفيف والوقاية</a:t>
            </a:r>
          </a:p>
          <a:p>
            <a:pPr algn="r" rtl="1">
              <a:buFont typeface="Arial" pitchFamily="34" charset="0"/>
              <a:buChar char="•"/>
            </a:pPr>
            <a:r>
              <a:rPr lang="ar-SA" spc="0" dirty="0">
                <a:solidFill>
                  <a:schemeClr val="tx1"/>
                </a:solidFill>
                <a:latin typeface="Arial"/>
                <a:cs typeface="Arial"/>
              </a:rPr>
              <a:t>  تحديد علامات التحذير معه</a:t>
            </a:r>
          </a:p>
          <a:p>
            <a:pPr algn="r" rtl="1">
              <a:buFont typeface="Arial" pitchFamily="34" charset="0"/>
              <a:buChar char="•"/>
            </a:pPr>
            <a:r>
              <a:rPr lang="ar-SA" spc="0" dirty="0">
                <a:solidFill>
                  <a:schemeClr val="tx1"/>
                </a:solidFill>
                <a:latin typeface="Arial"/>
                <a:cs typeface="Arial"/>
              </a:rPr>
              <a:t>  تحديد الإستراتيجيات التي يمكن للشخص استخدامها ليشعر على نحو أفضل عند التعرف على علامات التحذير هذه.  كن عملياً وملائماً.  </a:t>
            </a:r>
          </a:p>
          <a:p>
            <a:pPr lvl="2" algn="r" rtl="1">
              <a:buFont typeface="Arial" pitchFamily="34" charset="0"/>
              <a:buChar char="•"/>
            </a:pPr>
            <a:r>
              <a:rPr lang="ar-SA" sz="1800" spc="0" dirty="0">
                <a:solidFill>
                  <a:schemeClr val="tx1"/>
                </a:solidFill>
                <a:latin typeface="Arial"/>
                <a:cs typeface="Arial"/>
              </a:rPr>
              <a:t>هل يمكن أن يوافق على أنه سيستخدم هذه الإستراتيجيات عندما يبدأ في الشعور بهذا الشكل من أجل مساعدته على الشعور على نحو أفضل.</a:t>
            </a:r>
          </a:p>
          <a:p>
            <a:pPr lvl="2" algn="r" rtl="1">
              <a:buFont typeface="Arial" pitchFamily="34" charset="0"/>
              <a:buChar char="•"/>
            </a:pPr>
            <a:r>
              <a:rPr lang="ar-SA" sz="1800" spc="0" dirty="0">
                <a:solidFill>
                  <a:schemeClr val="tx1"/>
                </a:solidFill>
                <a:latin typeface="Arial"/>
                <a:cs typeface="Arial"/>
              </a:rPr>
              <a:t>استكشف - ما الذي قد يعيق استخدامه لهذه الإستراتيجيات. </a:t>
            </a:r>
          </a:p>
          <a:p>
            <a:pPr algn="r" rtl="1">
              <a:buFont typeface="Arial" pitchFamily="34" charset="0"/>
              <a:buChar char="•"/>
            </a:pPr>
            <a:r>
              <a:rPr lang="ar-EG" spc="0" dirty="0" smtClean="0">
                <a:solidFill>
                  <a:schemeClr val="tx1"/>
                </a:solidFill>
                <a:latin typeface="Arial"/>
                <a:cs typeface="Arial"/>
              </a:rPr>
              <a:t> </a:t>
            </a:r>
            <a:r>
              <a:rPr lang="ar-SA" spc="0" dirty="0" smtClean="0">
                <a:solidFill>
                  <a:schemeClr val="tx1"/>
                </a:solidFill>
                <a:latin typeface="Arial"/>
                <a:cs typeface="Arial"/>
              </a:rPr>
              <a:t>تحديد </a:t>
            </a:r>
            <a:r>
              <a:rPr lang="ar-SA" spc="0" dirty="0">
                <a:solidFill>
                  <a:schemeClr val="tx1"/>
                </a:solidFill>
                <a:latin typeface="Arial"/>
                <a:cs typeface="Arial"/>
              </a:rPr>
              <a:t>شخص يضمن السلامة - شخص يمكنه "المراقبة" لمدة الـ 24 ساعة القادمة</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rtl="1" eaLnBrk="1" fontAlgn="auto" hangingPunct="1">
              <a:spcAft>
                <a:spcPts val="0"/>
              </a:spcAft>
              <a:defRPr/>
            </a:pPr>
            <a:r>
              <a:rPr lang="ar-SA" spc="0" smtClean="0">
                <a:latin typeface="Arial"/>
                <a:cs typeface="Arial"/>
              </a:rPr>
              <a:t>الإنهاء</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أسئلة؟</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مخاوف؟</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rtl="1" eaLnBrk="1" fontAlgn="auto" hangingPunct="1">
              <a:buClr>
                <a:schemeClr val="accent3"/>
              </a:buClr>
              <a:defRPr/>
            </a:pPr>
            <a:r>
              <a:rPr lang="ar-SA" spc="0" smtClean="0">
                <a:latin typeface="Arial"/>
                <a:cs typeface="Arial"/>
              </a:rPr>
              <a:t>هل توجد أفكار؟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mn-cs"/>
              </a:rPr>
              <a:t>خطوات إدارة الحالة التي تركز على الناجين</a:t>
            </a:r>
          </a:p>
        </p:txBody>
      </p:sp>
      <p:grpSp>
        <p:nvGrpSpPr>
          <p:cNvPr id="64" name="Group 63"/>
          <p:cNvGrpSpPr/>
          <p:nvPr/>
        </p:nvGrpSpPr>
        <p:grpSpPr>
          <a:xfrm flipH="1">
            <a:off x="1016871" y="2348331"/>
            <a:ext cx="9717991" cy="3624999"/>
            <a:chOff x="1016871" y="2348331"/>
            <a:chExt cx="9717991" cy="3624999"/>
          </a:xfrm>
        </p:grpSpPr>
        <p:sp>
          <p:nvSpPr>
            <p:cNvPr id="5" name="Down Arrow 4"/>
            <p:cNvSpPr/>
            <p:nvPr/>
          </p:nvSpPr>
          <p:spPr>
            <a:xfrm>
              <a:off x="2969114" y="2348331"/>
              <a:ext cx="651163" cy="1537855"/>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L-Shape 34"/>
            <p:cNvSpPr/>
            <p:nvPr/>
          </p:nvSpPr>
          <p:spPr>
            <a:xfrm rot="5400000">
              <a:off x="1313879" y="4350484"/>
              <a:ext cx="894633" cy="1488650"/>
            </a:xfrm>
            <a:prstGeom prst="corner">
              <a:avLst>
                <a:gd name="adj1" fmla="val 16120"/>
                <a:gd name="adj2" fmla="val 16110"/>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grpSp>
          <p:nvGrpSpPr>
            <p:cNvPr id="36" name="Group 35"/>
            <p:cNvGrpSpPr/>
            <p:nvPr/>
          </p:nvGrpSpPr>
          <p:grpSpPr>
            <a:xfrm>
              <a:off x="1164542" y="4795269"/>
              <a:ext cx="1343961" cy="1178061"/>
              <a:chOff x="148806" y="2514030"/>
              <a:chExt cx="1343961" cy="1178061"/>
            </a:xfrm>
          </p:grpSpPr>
          <p:sp>
            <p:nvSpPr>
              <p:cNvPr id="37" name="Rectangle 36"/>
              <p:cNvSpPr/>
              <p:nvPr/>
            </p:nvSpPr>
            <p:spPr>
              <a:xfrm>
                <a:off x="148806" y="2514030"/>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8" name="Rectangle 37"/>
              <p:cNvSpPr/>
              <p:nvPr/>
            </p:nvSpPr>
            <p:spPr>
              <a:xfrm>
                <a:off x="148806" y="2514030"/>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100000"/>
                  </a:lnSpc>
                  <a:spcBef>
                    <a:spcPct val="0"/>
                  </a:spcBef>
                  <a:spcAft>
                    <a:spcPct val="35000"/>
                  </a:spcAft>
                </a:pPr>
                <a:r>
                  <a:rPr lang="ar-SA" sz="1400" kern="1200" smtClean="0"/>
                  <a:t>التقديم والمشاركة </a:t>
                </a:r>
              </a:p>
            </p:txBody>
          </p:sp>
        </p:grpSp>
        <p:sp>
          <p:nvSpPr>
            <p:cNvPr id="39" name="Isosceles Triangle 38"/>
            <p:cNvSpPr/>
            <p:nvPr/>
          </p:nvSpPr>
          <p:spPr>
            <a:xfrm>
              <a:off x="2254926" y="4240888"/>
              <a:ext cx="253577" cy="253577"/>
            </a:xfrm>
            <a:prstGeom prst="triangle">
              <a:avLst>
                <a:gd name="adj" fmla="val 100000"/>
              </a:avLst>
            </a:prstGeom>
          </p:spPr>
          <p:style>
            <a:lnRef idx="2">
              <a:schemeClr val="accent5">
                <a:hueOff val="-309652"/>
                <a:satOff val="3104"/>
                <a:lumOff val="-2157"/>
                <a:alphaOff val="0"/>
              </a:schemeClr>
            </a:lnRef>
            <a:fillRef idx="1">
              <a:schemeClr val="accent5">
                <a:hueOff val="-309652"/>
                <a:satOff val="3104"/>
                <a:lumOff val="-2157"/>
                <a:alphaOff val="0"/>
              </a:schemeClr>
            </a:fillRef>
            <a:effectRef idx="0">
              <a:schemeClr val="accent5">
                <a:hueOff val="-309652"/>
                <a:satOff val="3104"/>
                <a:lumOff val="-2157"/>
                <a:alphaOff val="0"/>
              </a:schemeClr>
            </a:effectRef>
            <a:fontRef idx="minor">
              <a:schemeClr val="lt1"/>
            </a:fontRef>
          </p:style>
        </p:sp>
        <p:sp>
          <p:nvSpPr>
            <p:cNvPr id="40" name="L-Shape 39"/>
            <p:cNvSpPr/>
            <p:nvPr/>
          </p:nvSpPr>
          <p:spPr>
            <a:xfrm rot="5400000">
              <a:off x="2959150" y="3943360"/>
              <a:ext cx="894633" cy="1488650"/>
            </a:xfrm>
            <a:prstGeom prst="corner">
              <a:avLst>
                <a:gd name="adj1" fmla="val 16120"/>
                <a:gd name="adj2" fmla="val 16110"/>
              </a:avLst>
            </a:prstGeom>
          </p:spPr>
          <p:style>
            <a:lnRef idx="2">
              <a:schemeClr val="accent5">
                <a:hueOff val="-619304"/>
                <a:satOff val="6209"/>
                <a:lumOff val="-4314"/>
                <a:alphaOff val="0"/>
              </a:schemeClr>
            </a:lnRef>
            <a:fillRef idx="1">
              <a:schemeClr val="accent5">
                <a:hueOff val="-619304"/>
                <a:satOff val="6209"/>
                <a:lumOff val="-4314"/>
                <a:alphaOff val="0"/>
              </a:schemeClr>
            </a:fillRef>
            <a:effectRef idx="0">
              <a:schemeClr val="accent5">
                <a:hueOff val="-619304"/>
                <a:satOff val="6209"/>
                <a:lumOff val="-4314"/>
                <a:alphaOff val="0"/>
              </a:schemeClr>
            </a:effectRef>
            <a:fontRef idx="minor">
              <a:schemeClr val="lt1"/>
            </a:fontRef>
          </p:style>
        </p:sp>
        <p:grpSp>
          <p:nvGrpSpPr>
            <p:cNvPr id="41" name="Group 40"/>
            <p:cNvGrpSpPr/>
            <p:nvPr/>
          </p:nvGrpSpPr>
          <p:grpSpPr>
            <a:xfrm>
              <a:off x="2809814" y="4388145"/>
              <a:ext cx="1343961" cy="1178061"/>
              <a:chOff x="1794078" y="2106906"/>
              <a:chExt cx="1343961" cy="1178061"/>
            </a:xfrm>
          </p:grpSpPr>
          <p:sp>
            <p:nvSpPr>
              <p:cNvPr id="42" name="Rectangle 41"/>
              <p:cNvSpPr/>
              <p:nvPr/>
            </p:nvSpPr>
            <p:spPr>
              <a:xfrm>
                <a:off x="1794078" y="2106906"/>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3" name="Rectangle 42"/>
              <p:cNvSpPr/>
              <p:nvPr/>
            </p:nvSpPr>
            <p:spPr>
              <a:xfrm>
                <a:off x="1794078" y="2106906"/>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100000"/>
                  </a:lnSpc>
                  <a:spcBef>
                    <a:spcPct val="0"/>
                  </a:spcBef>
                  <a:spcAft>
                    <a:spcPct val="35000"/>
                  </a:spcAft>
                </a:pPr>
                <a:r>
                  <a:rPr lang="ar-SA" sz="1400" kern="1200" smtClean="0"/>
                  <a:t>التقييم</a:t>
                </a:r>
              </a:p>
            </p:txBody>
          </p:sp>
        </p:grpSp>
        <p:sp>
          <p:nvSpPr>
            <p:cNvPr id="44" name="Isosceles Triangle 43"/>
            <p:cNvSpPr/>
            <p:nvPr/>
          </p:nvSpPr>
          <p:spPr>
            <a:xfrm>
              <a:off x="3900198" y="3833763"/>
              <a:ext cx="253577" cy="253577"/>
            </a:xfrm>
            <a:prstGeom prst="triangle">
              <a:avLst>
                <a:gd name="adj" fmla="val 100000"/>
              </a:avLst>
            </a:prstGeom>
          </p:spPr>
          <p:style>
            <a:lnRef idx="2">
              <a:schemeClr val="accent5">
                <a:hueOff val="-928955"/>
                <a:satOff val="9313"/>
                <a:lumOff val="-6471"/>
                <a:alphaOff val="0"/>
              </a:schemeClr>
            </a:lnRef>
            <a:fillRef idx="1">
              <a:schemeClr val="accent5">
                <a:hueOff val="-928955"/>
                <a:satOff val="9313"/>
                <a:lumOff val="-6471"/>
                <a:alphaOff val="0"/>
              </a:schemeClr>
            </a:fillRef>
            <a:effectRef idx="0">
              <a:schemeClr val="accent5">
                <a:hueOff val="-928955"/>
                <a:satOff val="9313"/>
                <a:lumOff val="-6471"/>
                <a:alphaOff val="0"/>
              </a:schemeClr>
            </a:effectRef>
            <a:fontRef idx="minor">
              <a:schemeClr val="lt1"/>
            </a:fontRef>
          </p:style>
        </p:sp>
        <p:sp>
          <p:nvSpPr>
            <p:cNvPr id="45" name="L-Shape 44"/>
            <p:cNvSpPr/>
            <p:nvPr/>
          </p:nvSpPr>
          <p:spPr>
            <a:xfrm rot="5400000">
              <a:off x="4604422" y="3536235"/>
              <a:ext cx="894633" cy="1488650"/>
            </a:xfrm>
            <a:prstGeom prst="corner">
              <a:avLst>
                <a:gd name="adj1" fmla="val 16120"/>
                <a:gd name="adj2" fmla="val 16110"/>
              </a:avLst>
            </a:prstGeom>
          </p:spPr>
          <p:style>
            <a:lnRef idx="2">
              <a:schemeClr val="accent5">
                <a:hueOff val="-1238607"/>
                <a:satOff val="12418"/>
                <a:lumOff val="-8628"/>
                <a:alphaOff val="0"/>
              </a:schemeClr>
            </a:lnRef>
            <a:fillRef idx="1">
              <a:schemeClr val="accent5">
                <a:hueOff val="-1238607"/>
                <a:satOff val="12418"/>
                <a:lumOff val="-8628"/>
                <a:alphaOff val="0"/>
              </a:schemeClr>
            </a:fillRef>
            <a:effectRef idx="0">
              <a:schemeClr val="accent5">
                <a:hueOff val="-1238607"/>
                <a:satOff val="12418"/>
                <a:lumOff val="-8628"/>
                <a:alphaOff val="0"/>
              </a:schemeClr>
            </a:effectRef>
            <a:fontRef idx="minor">
              <a:schemeClr val="lt1"/>
            </a:fontRef>
          </p:style>
        </p:sp>
        <p:grpSp>
          <p:nvGrpSpPr>
            <p:cNvPr id="46" name="Group 45"/>
            <p:cNvGrpSpPr/>
            <p:nvPr/>
          </p:nvGrpSpPr>
          <p:grpSpPr>
            <a:xfrm>
              <a:off x="4455086" y="3981021"/>
              <a:ext cx="1343961" cy="1178061"/>
              <a:chOff x="3439350" y="1699782"/>
              <a:chExt cx="1343961" cy="1178061"/>
            </a:xfrm>
          </p:grpSpPr>
          <p:sp>
            <p:nvSpPr>
              <p:cNvPr id="47" name="Rectangle 46"/>
              <p:cNvSpPr/>
              <p:nvPr/>
            </p:nvSpPr>
            <p:spPr>
              <a:xfrm>
                <a:off x="3439350" y="1699782"/>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8" name="Rectangle 47"/>
              <p:cNvSpPr/>
              <p:nvPr/>
            </p:nvSpPr>
            <p:spPr>
              <a:xfrm>
                <a:off x="3439350" y="1699782"/>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100000"/>
                  </a:lnSpc>
                  <a:spcBef>
                    <a:spcPct val="0"/>
                  </a:spcBef>
                  <a:spcAft>
                    <a:spcPct val="35000"/>
                  </a:spcAft>
                </a:pPr>
                <a:r>
                  <a:rPr lang="ar-SA" sz="1400" kern="1200" dirty="0" smtClean="0"/>
                  <a:t>تخطيط إجراءات الحالة</a:t>
                </a:r>
              </a:p>
            </p:txBody>
          </p:sp>
        </p:grpSp>
        <p:sp>
          <p:nvSpPr>
            <p:cNvPr id="49" name="Isosceles Triangle 48"/>
            <p:cNvSpPr/>
            <p:nvPr/>
          </p:nvSpPr>
          <p:spPr>
            <a:xfrm>
              <a:off x="5545470" y="3426639"/>
              <a:ext cx="253577" cy="253577"/>
            </a:xfrm>
            <a:prstGeom prst="triangle">
              <a:avLst>
                <a:gd name="adj" fmla="val 100000"/>
              </a:avLst>
            </a:prstGeom>
          </p:spPr>
          <p:style>
            <a:lnRef idx="2">
              <a:schemeClr val="accent5">
                <a:hueOff val="-1548259"/>
                <a:satOff val="15522"/>
                <a:lumOff val="-10784"/>
                <a:alphaOff val="0"/>
              </a:schemeClr>
            </a:lnRef>
            <a:fillRef idx="1">
              <a:schemeClr val="accent5">
                <a:hueOff val="-1548259"/>
                <a:satOff val="15522"/>
                <a:lumOff val="-10784"/>
                <a:alphaOff val="0"/>
              </a:schemeClr>
            </a:fillRef>
            <a:effectRef idx="0">
              <a:schemeClr val="accent5">
                <a:hueOff val="-1548259"/>
                <a:satOff val="15522"/>
                <a:lumOff val="-10784"/>
                <a:alphaOff val="0"/>
              </a:schemeClr>
            </a:effectRef>
            <a:fontRef idx="minor">
              <a:schemeClr val="lt1"/>
            </a:fontRef>
          </p:style>
        </p:sp>
        <p:sp>
          <p:nvSpPr>
            <p:cNvPr id="50" name="L-Shape 49"/>
            <p:cNvSpPr/>
            <p:nvPr/>
          </p:nvSpPr>
          <p:spPr>
            <a:xfrm rot="5400000">
              <a:off x="6249694" y="3129111"/>
              <a:ext cx="894633" cy="1488650"/>
            </a:xfrm>
            <a:prstGeom prst="corner">
              <a:avLst>
                <a:gd name="adj1" fmla="val 16120"/>
                <a:gd name="adj2" fmla="val 16110"/>
              </a:avLst>
            </a:prstGeom>
          </p:spPr>
          <p:style>
            <a:lnRef idx="2">
              <a:schemeClr val="accent5">
                <a:hueOff val="-1857911"/>
                <a:satOff val="18626"/>
                <a:lumOff val="-12941"/>
                <a:alphaOff val="0"/>
              </a:schemeClr>
            </a:lnRef>
            <a:fillRef idx="1">
              <a:schemeClr val="accent5">
                <a:hueOff val="-1857911"/>
                <a:satOff val="18626"/>
                <a:lumOff val="-12941"/>
                <a:alphaOff val="0"/>
              </a:schemeClr>
            </a:fillRef>
            <a:effectRef idx="0">
              <a:schemeClr val="accent5">
                <a:hueOff val="-1857911"/>
                <a:satOff val="18626"/>
                <a:lumOff val="-12941"/>
                <a:alphaOff val="0"/>
              </a:schemeClr>
            </a:effectRef>
            <a:fontRef idx="minor">
              <a:schemeClr val="lt1"/>
            </a:fontRef>
          </p:style>
        </p:sp>
        <p:grpSp>
          <p:nvGrpSpPr>
            <p:cNvPr id="51" name="Group 50"/>
            <p:cNvGrpSpPr/>
            <p:nvPr/>
          </p:nvGrpSpPr>
          <p:grpSpPr>
            <a:xfrm>
              <a:off x="6100357" y="3573897"/>
              <a:ext cx="1343961" cy="1178061"/>
              <a:chOff x="5084621" y="1292658"/>
              <a:chExt cx="1343961" cy="1178061"/>
            </a:xfrm>
          </p:grpSpPr>
          <p:sp>
            <p:nvSpPr>
              <p:cNvPr id="52" name="Rectangle 51"/>
              <p:cNvSpPr/>
              <p:nvPr/>
            </p:nvSpPr>
            <p:spPr>
              <a:xfrm>
                <a:off x="5084621" y="1292658"/>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3" name="Rectangle 52"/>
              <p:cNvSpPr/>
              <p:nvPr/>
            </p:nvSpPr>
            <p:spPr>
              <a:xfrm>
                <a:off x="5084621" y="1292658"/>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100000"/>
                  </a:lnSpc>
                  <a:spcBef>
                    <a:spcPct val="0"/>
                  </a:spcBef>
                  <a:spcAft>
                    <a:spcPct val="35000"/>
                  </a:spcAft>
                </a:pPr>
                <a:r>
                  <a:rPr lang="ar-SA" sz="1400" kern="1200" smtClean="0"/>
                  <a:t>تنفيذ خطة الإجراءات </a:t>
                </a:r>
              </a:p>
            </p:txBody>
          </p:sp>
        </p:grpSp>
        <p:sp>
          <p:nvSpPr>
            <p:cNvPr id="54" name="Isosceles Triangle 53"/>
            <p:cNvSpPr/>
            <p:nvPr/>
          </p:nvSpPr>
          <p:spPr>
            <a:xfrm>
              <a:off x="7190741" y="3019515"/>
              <a:ext cx="253577" cy="253577"/>
            </a:xfrm>
            <a:prstGeom prst="triangle">
              <a:avLst>
                <a:gd name="adj" fmla="val 100000"/>
              </a:avLst>
            </a:prstGeom>
          </p:spPr>
          <p:style>
            <a:lnRef idx="2">
              <a:schemeClr val="accent5">
                <a:hueOff val="-2167562"/>
                <a:satOff val="21731"/>
                <a:lumOff val="-15098"/>
                <a:alphaOff val="0"/>
              </a:schemeClr>
            </a:lnRef>
            <a:fillRef idx="1">
              <a:schemeClr val="accent5">
                <a:hueOff val="-2167562"/>
                <a:satOff val="21731"/>
                <a:lumOff val="-15098"/>
                <a:alphaOff val="0"/>
              </a:schemeClr>
            </a:fillRef>
            <a:effectRef idx="0">
              <a:schemeClr val="accent5">
                <a:hueOff val="-2167562"/>
                <a:satOff val="21731"/>
                <a:lumOff val="-15098"/>
                <a:alphaOff val="0"/>
              </a:schemeClr>
            </a:effectRef>
            <a:fontRef idx="minor">
              <a:schemeClr val="lt1"/>
            </a:fontRef>
          </p:style>
        </p:sp>
        <p:sp>
          <p:nvSpPr>
            <p:cNvPr id="55" name="L-Shape 54"/>
            <p:cNvSpPr/>
            <p:nvPr/>
          </p:nvSpPr>
          <p:spPr>
            <a:xfrm rot="5400000">
              <a:off x="7894966" y="2721987"/>
              <a:ext cx="894633" cy="1488650"/>
            </a:xfrm>
            <a:prstGeom prst="corner">
              <a:avLst>
                <a:gd name="adj1" fmla="val 16120"/>
                <a:gd name="adj2" fmla="val 16110"/>
              </a:avLst>
            </a:prstGeom>
          </p:spPr>
          <p:style>
            <a:lnRef idx="2">
              <a:schemeClr val="accent5">
                <a:hueOff val="-2477214"/>
                <a:satOff val="24835"/>
                <a:lumOff val="-17255"/>
                <a:alphaOff val="0"/>
              </a:schemeClr>
            </a:lnRef>
            <a:fillRef idx="1">
              <a:schemeClr val="accent5">
                <a:hueOff val="-2477214"/>
                <a:satOff val="24835"/>
                <a:lumOff val="-17255"/>
                <a:alphaOff val="0"/>
              </a:schemeClr>
            </a:fillRef>
            <a:effectRef idx="0">
              <a:schemeClr val="accent5">
                <a:hueOff val="-2477214"/>
                <a:satOff val="24835"/>
                <a:lumOff val="-17255"/>
                <a:alphaOff val="0"/>
              </a:schemeClr>
            </a:effectRef>
            <a:fontRef idx="minor">
              <a:schemeClr val="lt1"/>
            </a:fontRef>
          </p:style>
        </p:sp>
        <p:grpSp>
          <p:nvGrpSpPr>
            <p:cNvPr id="56" name="Group 55"/>
            <p:cNvGrpSpPr/>
            <p:nvPr/>
          </p:nvGrpSpPr>
          <p:grpSpPr>
            <a:xfrm>
              <a:off x="7745629" y="3166773"/>
              <a:ext cx="1343961" cy="1178061"/>
              <a:chOff x="6729893" y="885534"/>
              <a:chExt cx="1343961" cy="1178061"/>
            </a:xfrm>
          </p:grpSpPr>
          <p:sp>
            <p:nvSpPr>
              <p:cNvPr id="57" name="Rectangle 56"/>
              <p:cNvSpPr/>
              <p:nvPr/>
            </p:nvSpPr>
            <p:spPr>
              <a:xfrm>
                <a:off x="6729893" y="885534"/>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8" name="Rectangle 57"/>
              <p:cNvSpPr/>
              <p:nvPr/>
            </p:nvSpPr>
            <p:spPr>
              <a:xfrm>
                <a:off x="6729893" y="885534"/>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100000"/>
                  </a:lnSpc>
                  <a:spcBef>
                    <a:spcPct val="0"/>
                  </a:spcBef>
                  <a:spcAft>
                    <a:spcPct val="35000"/>
                  </a:spcAft>
                </a:pPr>
                <a:r>
                  <a:rPr lang="ar-SA" sz="1400" kern="1200" smtClean="0"/>
                  <a:t>متابعة الحالة</a:t>
                </a:r>
              </a:p>
            </p:txBody>
          </p:sp>
        </p:grpSp>
        <p:sp>
          <p:nvSpPr>
            <p:cNvPr id="59" name="Isosceles Triangle 58"/>
            <p:cNvSpPr/>
            <p:nvPr/>
          </p:nvSpPr>
          <p:spPr>
            <a:xfrm>
              <a:off x="8836013" y="2612391"/>
              <a:ext cx="253577" cy="253577"/>
            </a:xfrm>
            <a:prstGeom prst="triangle">
              <a:avLst>
                <a:gd name="adj" fmla="val 100000"/>
              </a:avLst>
            </a:prstGeom>
          </p:spPr>
          <p:style>
            <a:lnRef idx="2">
              <a:schemeClr val="accent5">
                <a:hueOff val="-2786866"/>
                <a:satOff val="27940"/>
                <a:lumOff val="-19412"/>
                <a:alphaOff val="0"/>
              </a:schemeClr>
            </a:lnRef>
            <a:fillRef idx="1">
              <a:schemeClr val="accent5">
                <a:hueOff val="-2786866"/>
                <a:satOff val="27940"/>
                <a:lumOff val="-19412"/>
                <a:alphaOff val="0"/>
              </a:schemeClr>
            </a:fillRef>
            <a:effectRef idx="0">
              <a:schemeClr val="accent5">
                <a:hueOff val="-2786866"/>
                <a:satOff val="27940"/>
                <a:lumOff val="-19412"/>
                <a:alphaOff val="0"/>
              </a:schemeClr>
            </a:effectRef>
            <a:fontRef idx="minor">
              <a:schemeClr val="lt1"/>
            </a:fontRef>
          </p:style>
        </p:sp>
        <p:sp>
          <p:nvSpPr>
            <p:cNvPr id="60" name="L-Shape 59"/>
            <p:cNvSpPr/>
            <p:nvPr/>
          </p:nvSpPr>
          <p:spPr>
            <a:xfrm rot="5400000">
              <a:off x="9540237" y="2314863"/>
              <a:ext cx="894633" cy="1488650"/>
            </a:xfrm>
            <a:prstGeom prst="corner">
              <a:avLst>
                <a:gd name="adj1" fmla="val 16120"/>
                <a:gd name="adj2" fmla="val 16110"/>
              </a:avLst>
            </a:prstGeom>
          </p:spPr>
          <p:style>
            <a:lnRef idx="2">
              <a:schemeClr val="accent5">
                <a:hueOff val="-3096518"/>
                <a:satOff val="31044"/>
                <a:lumOff val="-21569"/>
                <a:alphaOff val="0"/>
              </a:schemeClr>
            </a:lnRef>
            <a:fillRef idx="1">
              <a:schemeClr val="accent5">
                <a:hueOff val="-3096518"/>
                <a:satOff val="31044"/>
                <a:lumOff val="-21569"/>
                <a:alphaOff val="0"/>
              </a:schemeClr>
            </a:fillRef>
            <a:effectRef idx="0">
              <a:schemeClr val="accent5">
                <a:hueOff val="-3096518"/>
                <a:satOff val="31044"/>
                <a:lumOff val="-21569"/>
                <a:alphaOff val="0"/>
              </a:schemeClr>
            </a:effectRef>
            <a:fontRef idx="minor">
              <a:schemeClr val="lt1"/>
            </a:fontRef>
          </p:style>
        </p:sp>
        <p:grpSp>
          <p:nvGrpSpPr>
            <p:cNvPr id="61" name="Group 60"/>
            <p:cNvGrpSpPr/>
            <p:nvPr/>
          </p:nvGrpSpPr>
          <p:grpSpPr>
            <a:xfrm>
              <a:off x="9390901" y="2759649"/>
              <a:ext cx="1343961" cy="1178061"/>
              <a:chOff x="8375165" y="478410"/>
              <a:chExt cx="1343961" cy="1178061"/>
            </a:xfrm>
          </p:grpSpPr>
          <p:sp>
            <p:nvSpPr>
              <p:cNvPr id="62" name="Rectangle 61"/>
              <p:cNvSpPr/>
              <p:nvPr/>
            </p:nvSpPr>
            <p:spPr>
              <a:xfrm>
                <a:off x="8375165" y="478410"/>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63" name="Rectangle 62"/>
              <p:cNvSpPr/>
              <p:nvPr/>
            </p:nvSpPr>
            <p:spPr>
              <a:xfrm>
                <a:off x="8375165" y="478410"/>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t" anchorCtr="0">
                <a:noAutofit/>
              </a:bodyPr>
              <a:lstStyle/>
              <a:p>
                <a:pPr lvl="0" algn="ctr" defTabSz="622300" rtl="1">
                  <a:lnSpc>
                    <a:spcPct val="100000"/>
                  </a:lnSpc>
                  <a:spcBef>
                    <a:spcPct val="0"/>
                  </a:spcBef>
                  <a:spcAft>
                    <a:spcPct val="35000"/>
                  </a:spcAft>
                </a:pPr>
                <a:r>
                  <a:rPr lang="ar-SA" sz="1400" kern="1200" dirty="0" smtClean="0"/>
                  <a:t>إغلاق ملف الحالة</a:t>
                </a:r>
              </a:p>
            </p:txBody>
          </p:sp>
        </p:grpSp>
      </p:grpSp>
    </p:spTree>
    <p:extLst>
      <p:ext uri="{BB962C8B-B14F-4D97-AF65-F5344CB8AC3E}">
        <p14:creationId xmlns:p14="http://schemas.microsoft.com/office/powerpoint/2010/main" val="16259983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الخطوة 2</a:t>
            </a:r>
          </a:p>
        </p:txBody>
      </p:sp>
      <p:sp>
        <p:nvSpPr>
          <p:cNvPr id="3" name="Content Placeholder 2"/>
          <p:cNvSpPr>
            <a:spLocks noGrp="1"/>
          </p:cNvSpPr>
          <p:nvPr>
            <p:ph idx="1"/>
          </p:nvPr>
        </p:nvSpPr>
        <p:spPr>
          <a:xfrm>
            <a:off x="1675871" y="1797269"/>
            <a:ext cx="9720262" cy="4022725"/>
          </a:xfrm>
        </p:spPr>
        <p:txBody>
          <a:bodyPr/>
          <a:lstStyle/>
          <a:p>
            <a:pPr algn="r" rtl="1"/>
            <a:r>
              <a:rPr lang="ar-SA" b="1" spc="0" dirty="0">
                <a:solidFill>
                  <a:schemeClr val="tx1"/>
                </a:solidFill>
                <a:latin typeface="Arial"/>
                <a:cs typeface="Arial"/>
              </a:rPr>
              <a:t>الغرض</a:t>
            </a:r>
            <a:r>
              <a:rPr lang="ar-SA" b="1" spc="0" dirty="0" smtClean="0">
                <a:solidFill>
                  <a:schemeClr val="tx1"/>
                </a:solidFill>
                <a:latin typeface="Arial"/>
                <a:cs typeface="Arial"/>
              </a:rPr>
              <a:t>: </a:t>
            </a:r>
            <a:r>
              <a:rPr lang="ar-SA" b="1" spc="0" dirty="0">
                <a:solidFill>
                  <a:schemeClr val="tx1"/>
                </a:solidFill>
                <a:latin typeface="Arial"/>
                <a:cs typeface="Arial"/>
              </a:rPr>
              <a:t>تعتمد الإدارة الجيدة للحالة على إجراء تقييم جيد </a:t>
            </a:r>
          </a:p>
        </p:txBody>
      </p:sp>
      <p:sp>
        <p:nvSpPr>
          <p:cNvPr id="6" name="Text Box 6"/>
          <p:cNvSpPr txBox="1"/>
          <p:nvPr/>
        </p:nvSpPr>
        <p:spPr>
          <a:xfrm>
            <a:off x="2102068" y="2385060"/>
            <a:ext cx="9156815" cy="4236458"/>
          </a:xfrm>
          <a:prstGeom prst="rect">
            <a:avLst/>
          </a:prstGeom>
          <a:noFill/>
          <a:ln>
            <a:noFill/>
          </a:ln>
          <a:effectLst/>
          <a:extLst>
            <a:ext uri="{C572A759-6A51-4108-AA02-DFA0A04FC94B}">
              <ma14:wrappingTextBoxFlag xmlns:ma14="http://schemas.microsoft.com/office/mac/drawingml/2011/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r" rtl="1">
              <a:lnSpc>
                <a:spcPct val="115000"/>
              </a:lnSpc>
              <a:spcBef>
                <a:spcPts val="0"/>
              </a:spcBef>
              <a:spcAft>
                <a:spcPts val="1000"/>
              </a:spcAft>
            </a:pPr>
            <a:r>
              <a:rPr lang="ar-SA" sz="2400" dirty="0">
                <a:solidFill>
                  <a:schemeClr val="tx1"/>
                </a:solidFill>
                <a:effectLst/>
                <a:latin typeface="Arial"/>
                <a:cs typeface="Arial"/>
              </a:rPr>
              <a:t>الخطوة 2: التقييم</a:t>
            </a:r>
          </a:p>
          <a:p>
            <a:pPr algn="r" rtl="1">
              <a:buFont typeface="Wingdings" pitchFamily="2" charset="2"/>
              <a:buChar char="ü"/>
            </a:pPr>
            <a:r>
              <a:rPr lang="ar-SA" sz="2400" dirty="0">
                <a:latin typeface="Arial"/>
                <a:cs typeface="Arial"/>
              </a:rPr>
              <a:t>  تحديد ما إذا كان المستجيبون الآخرون قد شاركوا</a:t>
            </a:r>
          </a:p>
          <a:p>
            <a:pPr algn="r" rtl="1">
              <a:buFont typeface="Wingdings" pitchFamily="2" charset="2"/>
              <a:buChar char="ü"/>
            </a:pPr>
            <a:r>
              <a:rPr lang="ar-SA" sz="2400" dirty="0">
                <a:latin typeface="Arial"/>
                <a:cs typeface="Arial"/>
              </a:rPr>
              <a:t>  فهم من هو/هي الناجي/الناجية</a:t>
            </a:r>
          </a:p>
          <a:p>
            <a:pPr algn="r" rtl="1">
              <a:buFont typeface="Wingdings" pitchFamily="2" charset="2"/>
              <a:buChar char="ü"/>
            </a:pPr>
            <a:r>
              <a:rPr lang="ar-SA" sz="2400" dirty="0">
                <a:latin typeface="Arial"/>
                <a:cs typeface="Arial"/>
              </a:rPr>
              <a:t>  دعوة الناجي/الناجية لإخبارك بما حدث</a:t>
            </a:r>
          </a:p>
          <a:p>
            <a:pPr algn="r" rtl="1">
              <a:buFont typeface="Wingdings" pitchFamily="2" charset="2"/>
              <a:buChar char="ü"/>
            </a:pPr>
            <a:r>
              <a:rPr lang="ar-SA" sz="2400" dirty="0">
                <a:latin typeface="Arial"/>
                <a:cs typeface="Arial"/>
              </a:rPr>
              <a:t>  الإنصات جيداً</a:t>
            </a:r>
          </a:p>
          <a:p>
            <a:pPr algn="r" rtl="1">
              <a:buFont typeface="Wingdings" pitchFamily="2" charset="2"/>
              <a:buChar char="ü"/>
            </a:pPr>
            <a:r>
              <a:rPr lang="ar-SA" sz="2400" dirty="0">
                <a:latin typeface="Arial"/>
                <a:cs typeface="Arial"/>
              </a:rPr>
              <a:t>  الرد بردود قاطعة وبتعاطف وبتقديم المعلومات</a:t>
            </a:r>
          </a:p>
          <a:p>
            <a:pPr algn="r" rtl="1">
              <a:buFont typeface="Wingdings" pitchFamily="2" charset="2"/>
              <a:buChar char="ü"/>
            </a:pPr>
            <a:r>
              <a:rPr lang="ar-SA" sz="2400" dirty="0">
                <a:latin typeface="Arial"/>
                <a:cs typeface="Arial"/>
              </a:rPr>
              <a:t>  تحديد المخاوف والاحتياجات الرئيسية للناجي/الناجية</a:t>
            </a:r>
          </a:p>
          <a:p>
            <a:pPr algn="r" rtl="1">
              <a:buFont typeface="Wingdings" pitchFamily="2" charset="2"/>
              <a:buChar char="ü"/>
            </a:pPr>
            <a:r>
              <a:rPr lang="ar-SA" sz="2400" dirty="0">
                <a:latin typeface="Arial"/>
                <a:cs typeface="Arial"/>
              </a:rPr>
              <a:t>  توثيق المعلومات ذات الصلة في نموذج أو في ملاحظات الحالة إذا كانت لديك وسيلة توثيق وتخزين آمنة للحالات </a:t>
            </a:r>
            <a:r>
              <a:rPr lang="ar-SA" sz="2400" dirty="0">
                <a:solidFill>
                  <a:schemeClr val="tx1"/>
                </a:solidFill>
                <a:effectLst/>
                <a:latin typeface="Arial"/>
                <a:cs typeface="Arial"/>
              </a:rPr>
              <a:t> </a:t>
            </a:r>
          </a:p>
          <a:p>
            <a:pPr marL="457200" marR="0" algn="r" rtl="1">
              <a:lnSpc>
                <a:spcPct val="115000"/>
              </a:lnSpc>
              <a:spcBef>
                <a:spcPts val="0"/>
              </a:spcBef>
              <a:spcAft>
                <a:spcPts val="1000"/>
              </a:spcAft>
            </a:pPr>
            <a:r>
              <a:rPr lang="ar-SA" sz="2400" dirty="0">
                <a:solidFill>
                  <a:schemeClr val="tx1"/>
                </a:solidFill>
                <a:effectLst/>
                <a:latin typeface="Arial"/>
                <a:cs typeface="Arial"/>
              </a:rPr>
              <a:t> </a:t>
            </a:r>
          </a:p>
          <a:p>
            <a:pPr marL="457200" marR="0" algn="r" rtl="1">
              <a:lnSpc>
                <a:spcPct val="115000"/>
              </a:lnSpc>
              <a:spcBef>
                <a:spcPts val="0"/>
              </a:spcBef>
              <a:spcAft>
                <a:spcPts val="1000"/>
              </a:spcAft>
            </a:pPr>
            <a:r>
              <a:rPr lang="ar-SA" sz="2400" dirty="0">
                <a:solidFill>
                  <a:schemeClr val="tx1"/>
                </a:solidFill>
                <a:effectLst/>
                <a:latin typeface="Arial"/>
                <a:cs typeface="Arial"/>
              </a:rPr>
              <a:t> </a:t>
            </a:r>
          </a:p>
          <a:p>
            <a:pPr marL="0" marR="0" algn="r" rtl="1">
              <a:lnSpc>
                <a:spcPct val="115000"/>
              </a:lnSpc>
              <a:spcBef>
                <a:spcPts val="0"/>
              </a:spcBef>
              <a:spcAft>
                <a:spcPts val="1000"/>
              </a:spcAft>
            </a:pPr>
            <a:r>
              <a:rPr lang="ar-SA" sz="2400" dirty="0">
                <a:solidFill>
                  <a:schemeClr val="tx1"/>
                </a:solidFill>
                <a:effectLst/>
                <a:latin typeface="Arial"/>
                <a:cs typeface="Arial"/>
              </a:rPr>
              <a:t> </a:t>
            </a:r>
          </a:p>
          <a:p>
            <a:pPr marL="0" marR="0" algn="r" rtl="1">
              <a:lnSpc>
                <a:spcPct val="115000"/>
              </a:lnSpc>
              <a:spcBef>
                <a:spcPts val="0"/>
              </a:spcBef>
              <a:spcAft>
                <a:spcPts val="1000"/>
              </a:spcAft>
            </a:pPr>
            <a:r>
              <a:rPr lang="ar-SA" sz="2400" dirty="0">
                <a:solidFill>
                  <a:schemeClr val="tx1"/>
                </a:solidFill>
                <a:effectLst/>
                <a:latin typeface="Arial"/>
                <a:cs typeface="Arial"/>
              </a:rPr>
              <a:t> </a:t>
            </a:r>
          </a:p>
        </p:txBody>
      </p:sp>
    </p:spTree>
    <p:extLst>
      <p:ext uri="{BB962C8B-B14F-4D97-AF65-F5344CB8AC3E}">
        <p14:creationId xmlns:p14="http://schemas.microsoft.com/office/powerpoint/2010/main" val="368884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04324" y="2372362"/>
            <a:ext cx="4769556" cy="1545564"/>
          </a:xfrm>
        </p:spPr>
        <p:txBody>
          <a:bodyPr>
            <a:normAutofit/>
          </a:bodyPr>
          <a:lstStyle/>
          <a:p>
            <a:pPr rtl="1">
              <a:lnSpc>
                <a:spcPct val="100000"/>
              </a:lnSpc>
            </a:pPr>
            <a:r>
              <a:rPr lang="ar-SA" sz="4000" spc="0" dirty="0" smtClean="0">
                <a:latin typeface="Arial"/>
                <a:cs typeface="+mn-cs"/>
              </a:rPr>
              <a:t>النشاط: </a:t>
            </a:r>
            <a:r>
              <a:rPr sz="4000" spc="0" dirty="0">
                <a:cs typeface="+mn-cs"/>
              </a:rPr>
              <a:t/>
            </a:r>
            <a:br>
              <a:rPr sz="4000" spc="0" dirty="0">
                <a:cs typeface="+mn-cs"/>
              </a:rPr>
            </a:br>
            <a:r>
              <a:rPr lang="ar-SA" sz="4000" spc="0" dirty="0" smtClean="0">
                <a:latin typeface="Arial"/>
                <a:cs typeface="+mn-cs"/>
              </a:rPr>
              <a:t>التقييم</a:t>
            </a:r>
            <a:r>
              <a:rPr lang="en-US" sz="4000" spc="0" dirty="0" smtClean="0">
                <a:latin typeface="Arial"/>
                <a:cs typeface="+mn-cs"/>
              </a:rPr>
              <a:t>	</a:t>
            </a:r>
          </a:p>
        </p:txBody>
      </p:sp>
      <p:sp>
        <p:nvSpPr>
          <p:cNvPr id="3" name="Content Placeholder 2"/>
          <p:cNvSpPr>
            <a:spLocks noGrp="1"/>
          </p:cNvSpPr>
          <p:nvPr>
            <p:ph idx="1"/>
          </p:nvPr>
        </p:nvSpPr>
        <p:spPr>
          <a:xfrm>
            <a:off x="792802" y="829247"/>
            <a:ext cx="4478866" cy="5053469"/>
          </a:xfrm>
        </p:spPr>
        <p:txBody>
          <a:bodyPr/>
          <a:lstStyle/>
          <a:p>
            <a:pPr algn="r" rtl="1">
              <a:buClr>
                <a:srgbClr val="ADBD76"/>
              </a:buClr>
              <a:buFont typeface="Wingdings" panose="05000000000000000000" pitchFamily="2" charset="2"/>
              <a:buChar char=""/>
            </a:pPr>
            <a:r>
              <a:rPr lang="ar-SA" sz="2400" dirty="0">
                <a:solidFill>
                  <a:schemeClr val="tx1"/>
                </a:solidFill>
                <a:latin typeface="Arial"/>
                <a:cs typeface="+mn-cs"/>
              </a:rPr>
              <a:t>في مجموعات صغيرة، ناقشوا: </a:t>
            </a:r>
            <a:r>
              <a:rPr lang="ar-SA" sz="2400" b="1" dirty="0">
                <a:solidFill>
                  <a:schemeClr val="tx1"/>
                </a:solidFill>
                <a:latin typeface="Arial"/>
                <a:cs typeface="+mn-cs"/>
              </a:rPr>
              <a:t>ما التقييم</a:t>
            </a:r>
            <a:r>
              <a:rPr lang="ar-SA" sz="2400" b="1" dirty="0" smtClean="0">
                <a:solidFill>
                  <a:schemeClr val="tx1"/>
                </a:solidFill>
                <a:latin typeface="Arial"/>
                <a:cs typeface="+mn-cs"/>
              </a:rPr>
              <a:t>؟</a:t>
            </a:r>
            <a:r>
              <a:rPr lang="ar-EG" sz="2400" b="1" dirty="0" smtClean="0">
                <a:solidFill>
                  <a:schemeClr val="tx1"/>
                </a:solidFill>
                <a:latin typeface="Arial"/>
                <a:cs typeface="+mn-cs"/>
              </a:rPr>
              <a:t> </a:t>
            </a:r>
            <a:r>
              <a:rPr lang="ar-SA" sz="2400" b="1" dirty="0" smtClean="0">
                <a:solidFill>
                  <a:schemeClr val="tx1"/>
                </a:solidFill>
                <a:latin typeface="Arial"/>
                <a:cs typeface="+mn-cs"/>
              </a:rPr>
              <a:t>ما </a:t>
            </a:r>
            <a:r>
              <a:rPr lang="ar-SA" sz="2400" b="1" dirty="0">
                <a:solidFill>
                  <a:schemeClr val="tx1"/>
                </a:solidFill>
                <a:latin typeface="Arial"/>
                <a:cs typeface="+mn-cs"/>
              </a:rPr>
              <a:t>مقومات التقييم الجيد؟</a:t>
            </a:r>
          </a:p>
          <a:p>
            <a:pPr algn="r" rtl="1">
              <a:buClr>
                <a:srgbClr val="ADBD76"/>
              </a:buClr>
              <a:buFont typeface="Wingdings" panose="05000000000000000000" pitchFamily="2" charset="2"/>
              <a:buChar char=""/>
            </a:pPr>
            <a:r>
              <a:rPr lang="ar-SA" sz="2400" dirty="0">
                <a:solidFill>
                  <a:schemeClr val="tx1"/>
                </a:solidFill>
                <a:latin typeface="Arial"/>
                <a:cs typeface="+mn-cs"/>
              </a:rPr>
              <a:t>كن مستعداً للمشاركة مع المجموعة الأكبر. </a:t>
            </a:r>
          </a:p>
        </p:txBody>
      </p:sp>
    </p:spTree>
    <p:extLst>
      <p:ext uri="{BB962C8B-B14F-4D97-AF65-F5344CB8AC3E}">
        <p14:creationId xmlns:p14="http://schemas.microsoft.com/office/powerpoint/2010/main" val="3467408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mn-cs"/>
              </a:rPr>
              <a:t>التقييم – ما هو؟</a:t>
            </a:r>
          </a:p>
        </p:txBody>
      </p:sp>
      <p:sp>
        <p:nvSpPr>
          <p:cNvPr id="3" name="Content Placeholder 2"/>
          <p:cNvSpPr>
            <a:spLocks noGrp="1"/>
          </p:cNvSpPr>
          <p:nvPr>
            <p:ph idx="1"/>
          </p:nvPr>
        </p:nvSpPr>
        <p:spPr>
          <a:xfrm>
            <a:off x="1447800" y="2286000"/>
            <a:ext cx="9720262" cy="4022725"/>
          </a:xfrm>
        </p:spPr>
        <p:txBody>
          <a:bodyPr/>
          <a:lstStyle/>
          <a:p>
            <a:pPr marL="0" indent="0" algn="ctr" rtl="1">
              <a:buClr>
                <a:schemeClr val="accent4">
                  <a:lumMod val="75000"/>
                </a:schemeClr>
              </a:buClr>
              <a:buNone/>
            </a:pPr>
            <a:r>
              <a:rPr lang="ar-SA" sz="2400" b="1" spc="0" dirty="0">
                <a:solidFill>
                  <a:schemeClr val="tx1"/>
                </a:solidFill>
                <a:latin typeface="Arial"/>
                <a:cs typeface="+mn-cs"/>
              </a:rPr>
              <a:t>هو جمع المعلومات أو البيانات من العميل وتقييمها لغرض اتخاذ القرارات مع العميل بخصوص الرعاية الخاصة به. </a:t>
            </a:r>
          </a:p>
          <a:p>
            <a:pPr rtl="1">
              <a:buClr>
                <a:schemeClr val="accent4">
                  <a:lumMod val="75000"/>
                </a:schemeClr>
              </a:buClr>
              <a:buFont typeface="Arial" panose="020B0604020202020204" pitchFamily="34" charset="0"/>
              <a:buChar char="•"/>
            </a:pPr>
            <a:endParaRPr lang="ar-SA" spc="0" dirty="0">
              <a:solidFill>
                <a:schemeClr val="tx1"/>
              </a:solidFill>
              <a:cs typeface="+mn-cs"/>
            </a:endParaRPr>
          </a:p>
          <a:p>
            <a:pPr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  تقييم وضع الناجي/الناجية وتجربتهم مع العنف بأمان وتمهل</a:t>
            </a:r>
          </a:p>
          <a:p>
            <a:pPr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  يجب أن ينصب تركيز التقييم على الإنصات، وليس طرح الأسئلة</a:t>
            </a:r>
          </a:p>
        </p:txBody>
      </p:sp>
    </p:spTree>
    <p:extLst>
      <p:ext uri="{BB962C8B-B14F-4D97-AF65-F5344CB8AC3E}">
        <p14:creationId xmlns:p14="http://schemas.microsoft.com/office/powerpoint/2010/main" val="28867604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77755" y="2419659"/>
            <a:ext cx="4769556" cy="1545564"/>
          </a:xfrm>
        </p:spPr>
        <p:txBody>
          <a:bodyPr>
            <a:noAutofit/>
          </a:bodyPr>
          <a:lstStyle/>
          <a:p>
            <a:pPr rtl="1">
              <a:lnSpc>
                <a:spcPct val="100000"/>
              </a:lnSpc>
            </a:pPr>
            <a:r>
              <a:rPr lang="ar-SA" sz="4000" spc="0" dirty="0" smtClean="0">
                <a:latin typeface="Arial"/>
                <a:cs typeface="+mn-cs"/>
              </a:rPr>
              <a:t>النشاط:</a:t>
            </a:r>
            <a:r>
              <a:rPr lang="en-US" sz="4000" spc="0" dirty="0" smtClean="0">
                <a:latin typeface="Arial"/>
                <a:cs typeface="+mn-cs"/>
              </a:rPr>
              <a:t/>
            </a:r>
            <a:br>
              <a:rPr lang="en-US" sz="4000" spc="0" dirty="0" smtClean="0">
                <a:latin typeface="Arial"/>
                <a:cs typeface="+mn-cs"/>
              </a:rPr>
            </a:br>
            <a:r>
              <a:rPr lang="ar-SA" sz="4000" spc="0" dirty="0" smtClean="0">
                <a:cs typeface="+mn-cs"/>
              </a:rPr>
              <a:t>مرحلة </a:t>
            </a:r>
            <a:r>
              <a:rPr lang="ar-SA" sz="4000" spc="0" dirty="0">
                <a:cs typeface="+mn-cs"/>
              </a:rPr>
              <a:t>ما قبل التقييم</a:t>
            </a:r>
            <a:endParaRPr lang="ar-SA" sz="4000" spc="0" dirty="0" smtClean="0">
              <a:latin typeface="Arial"/>
              <a:cs typeface="+mn-cs"/>
            </a:endParaRPr>
          </a:p>
        </p:txBody>
      </p:sp>
      <p:sp>
        <p:nvSpPr>
          <p:cNvPr id="3" name="Content Placeholder 2"/>
          <p:cNvSpPr>
            <a:spLocks noGrp="1"/>
          </p:cNvSpPr>
          <p:nvPr>
            <p:ph idx="1"/>
          </p:nvPr>
        </p:nvSpPr>
        <p:spPr>
          <a:xfrm>
            <a:off x="808567" y="1191853"/>
            <a:ext cx="4478866" cy="5053469"/>
          </a:xfrm>
        </p:spPr>
        <p:txBody>
          <a:bodyPr>
            <a:noAutofit/>
          </a:bodyPr>
          <a:lstStyle/>
          <a:p>
            <a:pPr algn="r" rtl="1">
              <a:buClr>
                <a:srgbClr val="ADBD76"/>
              </a:buClr>
              <a:buFont typeface="Wingdings" panose="05000000000000000000" pitchFamily="2" charset="2"/>
              <a:buChar char=""/>
            </a:pPr>
            <a:r>
              <a:rPr lang="ar-SA" sz="2200" dirty="0">
                <a:solidFill>
                  <a:schemeClr val="tx1"/>
                </a:solidFill>
                <a:latin typeface="Arial"/>
                <a:cs typeface="+mn-cs"/>
              </a:rPr>
              <a:t>سيقوم الميسر والمتطوع  بلعب الأدوار في سيناريو بين العامل الاجتماعي  وناجية يواجه حالة طوارئ. </a:t>
            </a:r>
          </a:p>
          <a:p>
            <a:pPr algn="r" rtl="1">
              <a:buClr>
                <a:srgbClr val="ADBD76"/>
              </a:buClr>
              <a:buFont typeface="Wingdings" panose="05000000000000000000" pitchFamily="2" charset="2"/>
              <a:buChar char=""/>
            </a:pPr>
            <a:r>
              <a:rPr lang="ar-SA" sz="2400" b="1" dirty="0">
                <a:solidFill>
                  <a:schemeClr val="tx1"/>
                </a:solidFill>
                <a:cs typeface="+mn-cs"/>
              </a:rPr>
              <a:t>شاهد لعب الأدوار</a:t>
            </a:r>
            <a:r>
              <a:rPr lang="ar-SA" sz="2400" dirty="0">
                <a:solidFill>
                  <a:schemeClr val="tx1"/>
                </a:solidFill>
                <a:cs typeface="+mn-cs"/>
              </a:rPr>
              <a:t> بمفردك.</a:t>
            </a:r>
            <a:endParaRPr lang="ar-SA" sz="2200" dirty="0">
              <a:solidFill>
                <a:schemeClr val="tx1"/>
              </a:solidFill>
              <a:latin typeface="Arial"/>
              <a:cs typeface="+mn-cs"/>
            </a:endParaRPr>
          </a:p>
          <a:p>
            <a:pPr algn="r" rtl="1">
              <a:buClr>
                <a:srgbClr val="ADBD76"/>
              </a:buClr>
              <a:buFont typeface="Wingdings" panose="05000000000000000000" pitchFamily="2" charset="2"/>
              <a:buChar char=""/>
            </a:pPr>
            <a:r>
              <a:rPr lang="ar-SA" sz="2200" b="1" dirty="0" smtClean="0">
                <a:solidFill>
                  <a:schemeClr val="tx1"/>
                </a:solidFill>
                <a:latin typeface="Arial"/>
                <a:cs typeface="+mn-cs"/>
              </a:rPr>
              <a:t>فكر بشأن:</a:t>
            </a:r>
            <a:r>
              <a:rPr lang="ar-SA" sz="2200" dirty="0">
                <a:solidFill>
                  <a:schemeClr val="tx1"/>
                </a:solidFill>
                <a:latin typeface="Arial"/>
                <a:cs typeface="+mn-cs"/>
              </a:rPr>
              <a:t> ما الذي قام به العامل الاجتماعي بشكل جيد؟ ما الذي لم يقم به  العامل الاجتماعي بشكل جيد؟ هل كان يوجد أي شيء بمثابة مفاجأة لك؟</a:t>
            </a:r>
          </a:p>
          <a:p>
            <a:pPr algn="r" rtl="1">
              <a:buClr>
                <a:srgbClr val="ADBD76"/>
              </a:buClr>
              <a:buFont typeface="Wingdings" panose="05000000000000000000" pitchFamily="2" charset="2"/>
              <a:buChar char=""/>
            </a:pPr>
            <a:r>
              <a:rPr lang="ar-SA" sz="2200" dirty="0">
                <a:solidFill>
                  <a:schemeClr val="tx1"/>
                </a:solidFill>
                <a:latin typeface="Arial"/>
                <a:cs typeface="+mn-cs"/>
              </a:rPr>
              <a:t>بعد ذلك، سوف نتناقش كمجموعة أكبر.</a:t>
            </a:r>
          </a:p>
          <a:p>
            <a:pPr rtl="1">
              <a:buClr>
                <a:srgbClr val="ADBD76"/>
              </a:buClr>
              <a:buFont typeface="Wingdings" panose="05000000000000000000" pitchFamily="2" charset="2"/>
              <a:buChar char=""/>
            </a:pPr>
            <a:endParaRPr lang="ar-SA" sz="2200" dirty="0">
              <a:solidFill>
                <a:schemeClr val="tx1"/>
              </a:solidFill>
              <a:cs typeface="+mn-cs"/>
            </a:endParaRPr>
          </a:p>
        </p:txBody>
      </p:sp>
    </p:spTree>
    <p:extLst>
      <p:ext uri="{BB962C8B-B14F-4D97-AF65-F5344CB8AC3E}">
        <p14:creationId xmlns:p14="http://schemas.microsoft.com/office/powerpoint/2010/main" val="11103367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أنشطة مرحلة ما قبل التقييم</a:t>
            </a:r>
            <a:endParaRPr spc="0" dirty="0">
              <a:cs typeface="+mn-cs"/>
            </a:endParaRPr>
          </a:p>
        </p:txBody>
      </p:sp>
      <p:sp>
        <p:nvSpPr>
          <p:cNvPr id="3" name="Content Placeholder 2"/>
          <p:cNvSpPr>
            <a:spLocks noGrp="1"/>
          </p:cNvSpPr>
          <p:nvPr>
            <p:ph idx="1"/>
          </p:nvPr>
        </p:nvSpPr>
        <p:spPr>
          <a:xfrm>
            <a:off x="404279" y="2128345"/>
            <a:ext cx="11099744" cy="4022725"/>
          </a:xfrm>
        </p:spPr>
        <p:txBody>
          <a:bodyPr/>
          <a:lstStyle/>
          <a:p>
            <a:pPr algn="r" rtl="1">
              <a:buClr>
                <a:schemeClr val="accent4">
                  <a:lumMod val="75000"/>
                </a:schemeClr>
              </a:buClr>
              <a:buFont typeface="Arial" panose="020B0604020202020204" pitchFamily="34" charset="0"/>
              <a:buChar char="•"/>
            </a:pPr>
            <a:r>
              <a:rPr lang="ar-SA" spc="0" dirty="0" smtClean="0">
                <a:solidFill>
                  <a:schemeClr val="tx1"/>
                </a:solidFill>
                <a:latin typeface="Arial"/>
                <a:cs typeface="Arial"/>
              </a:rPr>
              <a:t>  اسأل الناجية عن سلامتها المباشرة</a:t>
            </a:r>
          </a:p>
          <a:p>
            <a:pPr algn="l" rtl="1">
              <a:buClr>
                <a:schemeClr val="accent4">
                  <a:lumMod val="75000"/>
                </a:schemeClr>
              </a:buClr>
              <a:buFont typeface="Arial" panose="020B0604020202020204" pitchFamily="34" charset="0"/>
              <a:buChar char="•"/>
            </a:pPr>
            <a:endParaRPr lang="ar-SA" spc="0" dirty="0">
              <a:solidFill>
                <a:schemeClr val="tx1"/>
              </a:solidFill>
            </a:endParaRPr>
          </a:p>
          <a:p>
            <a:pPr algn="l" rtl="1">
              <a:buClr>
                <a:schemeClr val="accent4">
                  <a:lumMod val="75000"/>
                </a:schemeClr>
              </a:buClr>
              <a:buFont typeface="Arial" panose="020B0604020202020204" pitchFamily="34" charset="0"/>
              <a:buChar char="•"/>
            </a:pPr>
            <a:endParaRPr lang="ar-SA" spc="0" dirty="0">
              <a:solidFill>
                <a:schemeClr val="tx1"/>
              </a:solidFill>
            </a:endParaRPr>
          </a:p>
          <a:p>
            <a:pPr algn="r" rtl="1">
              <a:buClr>
                <a:schemeClr val="accent4">
                  <a:lumMod val="75000"/>
                </a:schemeClr>
              </a:buClr>
              <a:buFont typeface="Arial" panose="020B0604020202020204" pitchFamily="34" charset="0"/>
              <a:buChar char="•"/>
            </a:pPr>
            <a:r>
              <a:rPr lang="ar-SA" spc="0" dirty="0">
                <a:solidFill>
                  <a:schemeClr val="tx1"/>
                </a:solidFill>
                <a:latin typeface="Arial"/>
                <a:cs typeface="Arial"/>
              </a:rPr>
              <a:t>  عالج أي احتياجات طبية ملحة</a:t>
            </a:r>
          </a:p>
          <a:p>
            <a:pPr algn="l" rtl="1">
              <a:buClr>
                <a:schemeClr val="accent4">
                  <a:lumMod val="75000"/>
                </a:schemeClr>
              </a:buClr>
              <a:buFont typeface="Arial" panose="020B0604020202020204" pitchFamily="34" charset="0"/>
              <a:buChar char="•"/>
            </a:pPr>
            <a:endParaRPr lang="ar-SA" spc="0" dirty="0">
              <a:solidFill>
                <a:schemeClr val="tx1"/>
              </a:solidFill>
            </a:endParaRPr>
          </a:p>
          <a:p>
            <a:pPr algn="l" rtl="1">
              <a:buClr>
                <a:schemeClr val="accent4">
                  <a:lumMod val="75000"/>
                </a:schemeClr>
              </a:buClr>
              <a:buFont typeface="Arial" panose="020B0604020202020204" pitchFamily="34" charset="0"/>
              <a:buChar char="•"/>
            </a:pPr>
            <a:endParaRPr lang="ar-SA" spc="0" dirty="0">
              <a:solidFill>
                <a:schemeClr val="tx1"/>
              </a:solidFill>
            </a:endParaRPr>
          </a:p>
          <a:p>
            <a:pPr algn="r" rtl="1">
              <a:lnSpc>
                <a:spcPct val="50000"/>
              </a:lnSpc>
              <a:buClr>
                <a:schemeClr val="accent4">
                  <a:lumMod val="75000"/>
                </a:schemeClr>
              </a:buClr>
              <a:buFont typeface="Arial" panose="020B0604020202020204" pitchFamily="34" charset="0"/>
              <a:buChar char="•"/>
            </a:pPr>
            <a:r>
              <a:rPr lang="ar-SA" spc="0" dirty="0">
                <a:solidFill>
                  <a:schemeClr val="tx1"/>
                </a:solidFill>
                <a:latin typeface="Arial"/>
                <a:cs typeface="Arial"/>
              </a:rPr>
              <a:t>  حدد ما إذا كان مقدمو الخدمات الآخرون </a:t>
            </a:r>
          </a:p>
          <a:p>
            <a:pPr algn="r" rtl="1">
              <a:lnSpc>
                <a:spcPct val="50000"/>
              </a:lnSpc>
              <a:buClr>
                <a:schemeClr val="accent4">
                  <a:lumMod val="75000"/>
                </a:schemeClr>
              </a:buClr>
              <a:buNone/>
            </a:pPr>
            <a:r>
              <a:rPr lang="ar-SA" spc="0" dirty="0">
                <a:solidFill>
                  <a:schemeClr val="tx1"/>
                </a:solidFill>
                <a:latin typeface="Arial"/>
                <a:cs typeface="Arial"/>
              </a:rPr>
              <a:t>    قد شاركوا بالفعل </a:t>
            </a:r>
          </a:p>
        </p:txBody>
      </p:sp>
      <p:sp>
        <p:nvSpPr>
          <p:cNvPr id="5" name="TextBox 4"/>
          <p:cNvSpPr txBox="1"/>
          <p:nvPr/>
        </p:nvSpPr>
        <p:spPr>
          <a:xfrm>
            <a:off x="508999" y="1957767"/>
            <a:ext cx="5018690" cy="923330"/>
          </a:xfrm>
          <a:prstGeom prst="rect">
            <a:avLst/>
          </a:prstGeom>
          <a:solidFill>
            <a:schemeClr val="accent5">
              <a:lumMod val="20000"/>
              <a:lumOff val="80000"/>
            </a:schemeClr>
          </a:solidFill>
          <a:ln>
            <a:noFill/>
          </a:ln>
        </p:spPr>
        <p:txBody>
          <a:bodyPr wrap="square" rtlCol="0">
            <a:spAutoFit/>
          </a:bodyPr>
          <a:lstStyle/>
          <a:p>
            <a:pPr algn="ctr" rtl="1"/>
            <a:r>
              <a:rPr lang="ar-SA" dirty="0" smtClean="0">
                <a:latin typeface="Arial"/>
                <a:cs typeface="Arial"/>
              </a:rPr>
              <a:t>هل تشعر الناجية بالأمان هنا؟</a:t>
            </a:r>
          </a:p>
          <a:p>
            <a:pPr algn="ctr" rtl="1"/>
            <a:r>
              <a:rPr lang="ar-SA" dirty="0" smtClean="0">
                <a:latin typeface="Arial"/>
                <a:cs typeface="Arial"/>
              </a:rPr>
              <a:t>هل يعرف المعتدي أين يجدها الآن؟</a:t>
            </a:r>
          </a:p>
          <a:p>
            <a:pPr algn="ctr" rtl="1"/>
            <a:r>
              <a:rPr lang="ar-SA" b="1" dirty="0">
                <a:latin typeface="Arial"/>
                <a:cs typeface="Arial"/>
              </a:rPr>
              <a:t>إذا كانت السلامة موضع شك، فعليك باتخاذ إجراء فوري</a:t>
            </a:r>
          </a:p>
        </p:txBody>
      </p:sp>
      <p:sp>
        <p:nvSpPr>
          <p:cNvPr id="6" name="TextBox 5"/>
          <p:cNvSpPr txBox="1"/>
          <p:nvPr/>
        </p:nvSpPr>
        <p:spPr>
          <a:xfrm>
            <a:off x="508999" y="3495955"/>
            <a:ext cx="4974363" cy="923330"/>
          </a:xfrm>
          <a:prstGeom prst="rect">
            <a:avLst/>
          </a:prstGeom>
          <a:solidFill>
            <a:schemeClr val="accent5">
              <a:lumMod val="20000"/>
              <a:lumOff val="80000"/>
            </a:schemeClr>
          </a:solidFill>
          <a:ln>
            <a:noFill/>
          </a:ln>
        </p:spPr>
        <p:txBody>
          <a:bodyPr wrap="square" rtlCol="0">
            <a:spAutoFit/>
          </a:bodyPr>
          <a:lstStyle/>
          <a:p>
            <a:pPr algn="ctr" rtl="1"/>
            <a:r>
              <a:rPr lang="ar-SA" smtClean="0">
                <a:latin typeface="Arial"/>
                <a:cs typeface="Arial"/>
              </a:rPr>
              <a:t>إذا كانت هناك احتياجات طبية طارئة فورية (نزيف حاد، ألم شديد)، فقم باتخاذ إجراءات للحصول على مساعدة طبية باستخدام موافقة شفوية من الناجية. </a:t>
            </a:r>
          </a:p>
        </p:txBody>
      </p:sp>
      <p:sp>
        <p:nvSpPr>
          <p:cNvPr id="7" name="TextBox 6"/>
          <p:cNvSpPr txBox="1"/>
          <p:nvPr/>
        </p:nvSpPr>
        <p:spPr>
          <a:xfrm>
            <a:off x="493234" y="4948981"/>
            <a:ext cx="4918841" cy="923330"/>
          </a:xfrm>
          <a:prstGeom prst="rect">
            <a:avLst/>
          </a:prstGeom>
          <a:solidFill>
            <a:schemeClr val="accent5">
              <a:lumMod val="20000"/>
              <a:lumOff val="80000"/>
            </a:schemeClr>
          </a:solidFill>
          <a:ln>
            <a:noFill/>
          </a:ln>
        </p:spPr>
        <p:txBody>
          <a:bodyPr wrap="square" rtlCol="0">
            <a:spAutoFit/>
          </a:bodyPr>
          <a:lstStyle/>
          <a:p>
            <a:pPr algn="ctr" rtl="1"/>
            <a:r>
              <a:rPr lang="ar-SA" dirty="0" smtClean="0">
                <a:latin typeface="Arial"/>
                <a:cs typeface="Arial"/>
              </a:rPr>
              <a:t>هل أبلغت الناجية بالفعل عن حالتها إلى منظمة أخرى؟</a:t>
            </a:r>
          </a:p>
          <a:p>
            <a:pPr algn="r" rtl="1"/>
            <a:r>
              <a:rPr lang="ar-SA" dirty="0" smtClean="0">
                <a:latin typeface="Arial"/>
                <a:cs typeface="Arial"/>
              </a:rPr>
              <a:t>إذا کان الأمر کذلك، فقم بإعطائها خیار إخبارك مرة أخرى أو منحك الموافقة للتحدث مع المنظمة. </a:t>
            </a:r>
          </a:p>
        </p:txBody>
      </p:sp>
    </p:spTree>
    <p:extLst>
      <p:ext uri="{BB962C8B-B14F-4D97-AF65-F5344CB8AC3E}">
        <p14:creationId xmlns:p14="http://schemas.microsoft.com/office/powerpoint/2010/main" val="227871645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5093</TotalTime>
  <Words>6348</Words>
  <Application>Microsoft Office PowerPoint</Application>
  <PresentationFormat>Widescreen</PresentationFormat>
  <Paragraphs>659</Paragraphs>
  <Slides>36</Slides>
  <Notes>34</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36</vt:i4>
      </vt:variant>
    </vt:vector>
  </HeadingPairs>
  <TitlesOfParts>
    <vt:vector size="47" baseType="lpstr">
      <vt:lpstr>MS PGothic</vt:lpstr>
      <vt:lpstr>Arial</vt:lpstr>
      <vt:lpstr>Calibri</vt:lpstr>
      <vt:lpstr>Franklin Gothic Book</vt:lpstr>
      <vt:lpstr>Franklin Gothic Medium</vt:lpstr>
      <vt:lpstr>Tw Cen MT</vt:lpstr>
      <vt:lpstr>Wingdings</vt:lpstr>
      <vt:lpstr>Wingdings 3</vt:lpstr>
      <vt:lpstr>ヒラギノ角ゴ Pro W3</vt:lpstr>
      <vt:lpstr>IRC-Module-Template-V2</vt:lpstr>
      <vt:lpstr>1_IRC-Module-Template-V2</vt:lpstr>
      <vt:lpstr>PowerPoint Presentation</vt:lpstr>
      <vt:lpstr>الخطوة 2: التقييم</vt:lpstr>
      <vt:lpstr>الأهداف </vt:lpstr>
      <vt:lpstr>خطوات إدارة الحالة التي تركز على الناجين</vt:lpstr>
      <vt:lpstr>الخطوة 2</vt:lpstr>
      <vt:lpstr>النشاط:  التقييم </vt:lpstr>
      <vt:lpstr>التقييم – ما هو؟</vt:lpstr>
      <vt:lpstr>النشاط: مرحلة ما قبل التقييم</vt:lpstr>
      <vt:lpstr>أنشطة مرحلة ما قبل التقييم</vt:lpstr>
      <vt:lpstr>نقاط التقييم الرئيسية</vt:lpstr>
      <vt:lpstr>تسهيل الإفصاح</vt:lpstr>
      <vt:lpstr>معلومات أساسية - من هو/هي الناجي/الناجية؟</vt:lpstr>
      <vt:lpstr>فهم ما حدث</vt:lpstr>
      <vt:lpstr>فهم ما حدث</vt:lpstr>
      <vt:lpstr>النشاط:  تسهيل الإفصاح</vt:lpstr>
      <vt:lpstr>الاستجابة للإفصاح</vt:lpstr>
      <vt:lpstr>تقييم الاحتياجات - نظرة عامة</vt:lpstr>
      <vt:lpstr>تقييم السلامة</vt:lpstr>
      <vt:lpstr>احتياجات السلامة – كيفية التقييم</vt:lpstr>
      <vt:lpstr>تقييم الصحة</vt:lpstr>
      <vt:lpstr>احتياجات الصحة – كيفية التقييم</vt:lpstr>
      <vt:lpstr>تقييم الصحة - مستوى الحاجة الملحة</vt:lpstr>
      <vt:lpstr>التقييم النفسي والاجتماعي</vt:lpstr>
      <vt:lpstr>الاحتياجات النفسية والاجتماعية – كيفية التقييم</vt:lpstr>
      <vt:lpstr>الاحتياجات النفسية والاجتماعية – كيفية التقييم</vt:lpstr>
      <vt:lpstr>الاحتياجات النفسية والاجتماعية – كيفية التقييم</vt:lpstr>
      <vt:lpstr>التقييم القانوني</vt:lpstr>
      <vt:lpstr>النشاط:  استنتاج الخلاصة</vt:lpstr>
      <vt:lpstr>تقييم الانتحار والتعامل معه</vt:lpstr>
      <vt:lpstr>عوامل الخطر للانتحار</vt:lpstr>
      <vt:lpstr>تقييم مخاطر الانتحار</vt:lpstr>
      <vt:lpstr>تقييم مخاطر الانتحار: الخطوة 1 </vt:lpstr>
      <vt:lpstr>تقييم مخاطر الانتحار: الخطوة 2</vt:lpstr>
      <vt:lpstr>تقييم مخاطر الانتحار: الخطوة 3</vt:lpstr>
      <vt:lpstr>تقييم مخاطر الانتحار: الخطوة 4</vt:lpstr>
      <vt:lpstr>الإنهاء</vt:lpstr>
    </vt:vector>
  </TitlesOfParts>
  <Company>IRC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2: Assessment</dc:title>
  <dc:creator>Jessica Dalpe</dc:creator>
  <cp:lastModifiedBy>ahmed soliman</cp:lastModifiedBy>
  <cp:revision>104</cp:revision>
  <dcterms:created xsi:type="dcterms:W3CDTF">2016-02-19T16:14:01Z</dcterms:created>
  <dcterms:modified xsi:type="dcterms:W3CDTF">2017-10-05T19:01:34Z</dcterms:modified>
</cp:coreProperties>
</file>